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473825"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10" d="100"/>
          <a:sy n="110" d="100"/>
        </p:scale>
        <p:origin x="2466" y="-6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m S. Al-Anqar" userId="69474a40-d42e-46e7-a79a-c924e82b04d0" providerId="ADAL" clId="{65025445-EFBC-4AB2-B01E-CFE7A471C341}"/>
    <pc:docChg chg="modSld">
      <pc:chgData name="Hazem S. Al-Anqar" userId="69474a40-d42e-46e7-a79a-c924e82b04d0" providerId="ADAL" clId="{65025445-EFBC-4AB2-B01E-CFE7A471C341}" dt="2021-07-01T11:50:12.422" v="0" actId="1076"/>
      <pc:docMkLst>
        <pc:docMk/>
      </pc:docMkLst>
      <pc:sldChg chg="modSp mod">
        <pc:chgData name="Hazem S. Al-Anqar" userId="69474a40-d42e-46e7-a79a-c924e82b04d0" providerId="ADAL" clId="{65025445-EFBC-4AB2-B01E-CFE7A471C341}" dt="2021-07-01T11:50:12.422" v="0" actId="1076"/>
        <pc:sldMkLst>
          <pc:docMk/>
          <pc:sldMk cId="3000290888" sldId="256"/>
        </pc:sldMkLst>
        <pc:spChg chg="mod">
          <ac:chgData name="Hazem S. Al-Anqar" userId="69474a40-d42e-46e7-a79a-c924e82b04d0" providerId="ADAL" clId="{65025445-EFBC-4AB2-B01E-CFE7A471C341}" dt="2021-07-01T11:50:12.422" v="0" actId="1076"/>
          <ac:spMkLst>
            <pc:docMk/>
            <pc:sldMk cId="3000290888" sldId="256"/>
            <ac:spMk id="34" creationId="{4AA4C992-9CFC-4C58-BA5A-146B8C80679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5537" y="3591562"/>
            <a:ext cx="5502751" cy="7640320"/>
          </a:xfrm>
          <a:prstGeom prst="rect">
            <a:avLst/>
          </a:prstGeom>
        </p:spPr>
        <p:txBody>
          <a:bodyPr anchor="b"/>
          <a:lstStyle>
            <a:lvl1pPr algn="ctr">
              <a:defRPr sz="4248"/>
            </a:lvl1pPr>
          </a:lstStyle>
          <a:p>
            <a:r>
              <a:rPr lang="en-US"/>
              <a:t>Click to edit Master title style</a:t>
            </a:r>
            <a:endParaRPr lang="en-US" dirty="0"/>
          </a:p>
        </p:txBody>
      </p:sp>
      <p:sp>
        <p:nvSpPr>
          <p:cNvPr id="3" name="Subtitle 2"/>
          <p:cNvSpPr>
            <a:spLocks noGrp="1"/>
          </p:cNvSpPr>
          <p:nvPr>
            <p:ph type="subTitle" idx="1"/>
          </p:nvPr>
        </p:nvSpPr>
        <p:spPr>
          <a:xfrm>
            <a:off x="809228" y="11526522"/>
            <a:ext cx="4855369" cy="5298438"/>
          </a:xfrm>
          <a:prstGeom prst="rect">
            <a:avLst/>
          </a:prstGeom>
        </p:spPr>
        <p:txBody>
          <a:bodyPr/>
          <a:lstStyle>
            <a:lvl1pPr marL="0" indent="0" algn="ctr">
              <a:buNone/>
              <a:defRPr sz="1699"/>
            </a:lvl1pPr>
            <a:lvl2pPr marL="323698" indent="0" algn="ctr">
              <a:buNone/>
              <a:defRPr sz="1416"/>
            </a:lvl2pPr>
            <a:lvl3pPr marL="647395" indent="0" algn="ctr">
              <a:buNone/>
              <a:defRPr sz="1274"/>
            </a:lvl3pPr>
            <a:lvl4pPr marL="971093" indent="0" algn="ctr">
              <a:buNone/>
              <a:defRPr sz="1133"/>
            </a:lvl4pPr>
            <a:lvl5pPr marL="1294790" indent="0" algn="ctr">
              <a:buNone/>
              <a:defRPr sz="1133"/>
            </a:lvl5pPr>
            <a:lvl6pPr marL="1618488" indent="0" algn="ctr">
              <a:buNone/>
              <a:defRPr sz="1133"/>
            </a:lvl6pPr>
            <a:lvl7pPr marL="1942186" indent="0" algn="ctr">
              <a:buNone/>
              <a:defRPr sz="1133"/>
            </a:lvl7pPr>
            <a:lvl8pPr marL="2265883" indent="0" algn="ctr">
              <a:buNone/>
              <a:defRPr sz="1133"/>
            </a:lvl8pPr>
            <a:lvl9pPr marL="2589581" indent="0" algn="ctr">
              <a:buNone/>
              <a:defRPr sz="1133"/>
            </a:lvl9pPr>
          </a:lstStyle>
          <a:p>
            <a:r>
              <a:rPr lang="en-US"/>
              <a:t>Click to edit Master subtitle style</a:t>
            </a:r>
            <a:endParaRPr lang="en-US" dirty="0"/>
          </a:p>
        </p:txBody>
      </p:sp>
      <p:sp>
        <p:nvSpPr>
          <p:cNvPr id="4" name="Date Placeholder 3"/>
          <p:cNvSpPr>
            <a:spLocks noGrp="1"/>
          </p:cNvSpPr>
          <p:nvPr>
            <p:ph type="dt" sz="half" idx="10"/>
          </p:nvPr>
        </p:nvSpPr>
        <p:spPr>
          <a:xfrm>
            <a:off x="445075" y="20340325"/>
            <a:ext cx="1456611" cy="1168400"/>
          </a:xfrm>
          <a:prstGeom prst="rect">
            <a:avLst/>
          </a:prstGeom>
        </p:spPr>
        <p:txBody>
          <a:bodyPr/>
          <a:lstStyle/>
          <a:p>
            <a:fld id="{4FE03C62-B88E-4C9D-8B7B-A91E45AE68B0}" type="datetimeFigureOut">
              <a:rPr lang="en-US" smtClean="0"/>
              <a:t>7/1/2021</a:t>
            </a:fld>
            <a:endParaRPr lang="en-US"/>
          </a:p>
        </p:txBody>
      </p:sp>
      <p:sp>
        <p:nvSpPr>
          <p:cNvPr id="5" name="Footer Placeholder 4"/>
          <p:cNvSpPr>
            <a:spLocks noGrp="1"/>
          </p:cNvSpPr>
          <p:nvPr>
            <p:ph type="ftr" sz="quarter" idx="11"/>
          </p:nvPr>
        </p:nvSpPr>
        <p:spPr>
          <a:xfrm>
            <a:off x="2144455" y="20340325"/>
            <a:ext cx="2184916" cy="1168400"/>
          </a:xfrm>
          <a:prstGeom prst="rect">
            <a:avLst/>
          </a:prstGeom>
        </p:spPr>
        <p:txBody>
          <a:bodyPr/>
          <a:lstStyle/>
          <a:p>
            <a:endParaRPr lang="en-US"/>
          </a:p>
        </p:txBody>
      </p:sp>
      <p:sp>
        <p:nvSpPr>
          <p:cNvPr id="6" name="Slide Number Placeholder 5"/>
          <p:cNvSpPr>
            <a:spLocks noGrp="1"/>
          </p:cNvSpPr>
          <p:nvPr>
            <p:ph type="sldNum" sz="quarter" idx="12"/>
          </p:nvPr>
        </p:nvSpPr>
        <p:spPr>
          <a:xfrm>
            <a:off x="4572139" y="20340325"/>
            <a:ext cx="1456611" cy="1168400"/>
          </a:xfrm>
          <a:prstGeom prst="rect">
            <a:avLst/>
          </a:prstGeom>
        </p:spPr>
        <p:txBody>
          <a:bodyPr/>
          <a:lstStyle/>
          <a:p>
            <a:fld id="{E02C319C-5E10-4B69-9A4C-1F7D8796482D}" type="slidenum">
              <a:rPr lang="en-US" smtClean="0"/>
              <a:t>‹#›</a:t>
            </a:fld>
            <a:endParaRPr lang="en-US"/>
          </a:p>
        </p:txBody>
      </p:sp>
    </p:spTree>
    <p:extLst>
      <p:ext uri="{BB962C8B-B14F-4D97-AF65-F5344CB8AC3E}">
        <p14:creationId xmlns:p14="http://schemas.microsoft.com/office/powerpoint/2010/main" val="21760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linkedin.com/company/al-attiyah-foundation"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http://www.abhafoundation.org/" TargetMode="External"/><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hyperlink" Target="http://www.twitter.com/AlAttiyahFndn" TargetMode="Externa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F6F7135D-A61C-4299-9B9D-FF54E12393CD}"/>
              </a:ext>
            </a:extLst>
          </p:cNvPr>
          <p:cNvSpPr/>
          <p:nvPr userDrawn="1"/>
        </p:nvSpPr>
        <p:spPr>
          <a:xfrm>
            <a:off x="372578" y="20983128"/>
            <a:ext cx="5820683" cy="612009"/>
          </a:xfrm>
          <a:prstGeom prst="rect">
            <a:avLst/>
          </a:prstGeom>
          <a:solidFill>
            <a:srgbClr val="686868"/>
          </a:solidFill>
          <a:ln w="12700" cap="flat">
            <a:solidFill>
              <a:srgbClr val="686868"/>
            </a:solidFill>
            <a:prstDash val="solid"/>
            <a:miter lim="800000"/>
          </a:ln>
          <a:effectLst/>
        </p:spPr>
        <p:txBody>
          <a:bodyPr wrap="square" lIns="45718" tIns="45718" rIns="45718" bIns="45718" numCol="1" anchor="ctr">
            <a:noAutofit/>
          </a:bodyPr>
          <a:lstStyle/>
          <a:p>
            <a:pPr algn="ctr">
              <a:defRPr sz="1800">
                <a:solidFill>
                  <a:srgbClr val="FFFFFF"/>
                </a:solidFill>
              </a:defRPr>
            </a:pPr>
            <a:endParaRPr/>
          </a:p>
        </p:txBody>
      </p:sp>
      <p:sp>
        <p:nvSpPr>
          <p:cNvPr id="8" name="Sources: Refinitiv Eikon, unless stated otherwise.…">
            <a:extLst>
              <a:ext uri="{FF2B5EF4-FFF2-40B4-BE49-F238E27FC236}">
                <a16:creationId xmlns:a16="http://schemas.microsoft.com/office/drawing/2014/main" id="{31274EA7-1E7E-4DA5-A436-EC26597A559D}"/>
              </a:ext>
            </a:extLst>
          </p:cNvPr>
          <p:cNvSpPr txBox="1"/>
          <p:nvPr userDrawn="1"/>
        </p:nvSpPr>
        <p:spPr>
          <a:xfrm>
            <a:off x="602933" y="21101878"/>
            <a:ext cx="5715573" cy="4001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defTabSz="457203">
              <a:defRPr sz="1000">
                <a:solidFill>
                  <a:srgbClr val="FFFFFF"/>
                </a:solidFill>
                <a:latin typeface="+mj-lt"/>
                <a:ea typeface="+mj-ea"/>
                <a:cs typeface="+mj-cs"/>
                <a:sym typeface="Helvetica"/>
              </a:defRPr>
            </a:pPr>
            <a:r>
              <a:rPr dirty="0"/>
              <a:t>Please </a:t>
            </a:r>
            <a:r>
              <a:rPr b="1" dirty="0"/>
              <a:t>DO NOT </a:t>
            </a:r>
            <a:r>
              <a:rPr dirty="0"/>
              <a:t>Print Unless Absolutely Necessary</a:t>
            </a:r>
          </a:p>
          <a:p>
            <a:pPr algn="ctr">
              <a:defRPr>
                <a:solidFill>
                  <a:srgbClr val="FFFFFF"/>
                </a:solidFill>
                <a:latin typeface="+mj-lt"/>
                <a:ea typeface="+mj-ea"/>
                <a:cs typeface="+mj-cs"/>
                <a:sym typeface="Helvetica"/>
              </a:defRPr>
            </a:pPr>
            <a:r>
              <a:rPr kumimoji="0" sz="1000" b="0" i="0" u="none" strike="noStrike" cap="none" spc="0" normalizeH="0" baseline="0" dirty="0">
                <a:ln>
                  <a:noFill/>
                </a:ln>
                <a:solidFill>
                  <a:srgbClr val="FFFFFF"/>
                </a:solidFill>
                <a:effectLst/>
                <a:uFillTx/>
                <a:latin typeface="+mj-lt"/>
                <a:ea typeface="+mj-ea"/>
                <a:cs typeface="+mj-cs"/>
                <a:sym typeface="Helvetica"/>
              </a:rPr>
              <a:t>Sources: Refinitiv Eikon, unless stated otherwise. </a:t>
            </a:r>
          </a:p>
        </p:txBody>
      </p:sp>
      <p:pic>
        <p:nvPicPr>
          <p:cNvPr id="9" name="Picture 336" descr="Picture 336">
            <a:extLst>
              <a:ext uri="{FF2B5EF4-FFF2-40B4-BE49-F238E27FC236}">
                <a16:creationId xmlns:a16="http://schemas.microsoft.com/office/drawing/2014/main" id="{F704A7BA-C02B-4987-B5AD-B97725B703AF}"/>
              </a:ext>
            </a:extLst>
          </p:cNvPr>
          <p:cNvPicPr>
            <a:picLocks noChangeAspect="1"/>
          </p:cNvPicPr>
          <p:nvPr userDrawn="1"/>
        </p:nvPicPr>
        <p:blipFill>
          <a:blip r:embed="rId3">
            <a:biLevel thresh="25000"/>
          </a:blip>
          <a:stretch>
            <a:fillRect/>
          </a:stretch>
        </p:blipFill>
        <p:spPr>
          <a:xfrm>
            <a:off x="1836703" y="21163689"/>
            <a:ext cx="250190" cy="278549"/>
          </a:xfrm>
          <a:prstGeom prst="rect">
            <a:avLst/>
          </a:prstGeom>
          <a:ln w="12700">
            <a:miter lim="400000"/>
          </a:ln>
        </p:spPr>
      </p:pic>
      <p:sp>
        <p:nvSpPr>
          <p:cNvPr id="10" name="TextBox 13">
            <a:extLst>
              <a:ext uri="{FF2B5EF4-FFF2-40B4-BE49-F238E27FC236}">
                <a16:creationId xmlns:a16="http://schemas.microsoft.com/office/drawing/2014/main" id="{DD2F48E5-8A8C-40C7-81C0-DEA31728652A}"/>
              </a:ext>
            </a:extLst>
          </p:cNvPr>
          <p:cNvSpPr txBox="1"/>
          <p:nvPr userDrawn="1"/>
        </p:nvSpPr>
        <p:spPr>
          <a:xfrm>
            <a:off x="326811" y="114581"/>
            <a:ext cx="3506194" cy="200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latin typeface="+mn-lt"/>
                <a:ea typeface="+mn-ea"/>
                <a:cs typeface="+mn-cs"/>
                <a:sym typeface="Helvetica"/>
              </a:defRPr>
            </a:lvl1pPr>
          </a:lstStyle>
          <a:p>
            <a:r>
              <a:rPr sz="700" dirty="0"/>
              <a:t>The Al-Attiyah Foundation</a:t>
            </a:r>
          </a:p>
        </p:txBody>
      </p:sp>
      <p:sp>
        <p:nvSpPr>
          <p:cNvPr id="11" name="Rectangle 10">
            <a:extLst>
              <a:ext uri="{FF2B5EF4-FFF2-40B4-BE49-F238E27FC236}">
                <a16:creationId xmlns:a16="http://schemas.microsoft.com/office/drawing/2014/main" id="{E64CF8EE-F7FC-4C69-95F8-800987C58346}"/>
              </a:ext>
            </a:extLst>
          </p:cNvPr>
          <p:cNvSpPr/>
          <p:nvPr userDrawn="1"/>
        </p:nvSpPr>
        <p:spPr>
          <a:xfrm>
            <a:off x="371472" y="443571"/>
            <a:ext cx="5807814" cy="1628410"/>
          </a:xfrm>
          <a:prstGeom prst="rect">
            <a:avLst/>
          </a:prstGeom>
          <a:solidFill>
            <a:srgbClr val="2E471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900" b="0" i="0" u="none" strike="noStrike" cap="none" spc="0" normalizeH="0" baseline="0">
              <a:ln>
                <a:noFill/>
              </a:ln>
              <a:solidFill>
                <a:srgbClr val="000000"/>
              </a:solidFill>
              <a:effectLst/>
              <a:uFillTx/>
              <a:latin typeface="+mj-lt"/>
              <a:ea typeface="+mj-ea"/>
              <a:cs typeface="+mj-cs"/>
              <a:sym typeface="Calibri"/>
            </a:endParaRPr>
          </a:p>
        </p:txBody>
      </p:sp>
      <p:cxnSp>
        <p:nvCxnSpPr>
          <p:cNvPr id="12" name="Straight Connector 11">
            <a:extLst>
              <a:ext uri="{FF2B5EF4-FFF2-40B4-BE49-F238E27FC236}">
                <a16:creationId xmlns:a16="http://schemas.microsoft.com/office/drawing/2014/main" id="{8486E08F-A616-45FF-AFF5-71A008E537AC}"/>
              </a:ext>
            </a:extLst>
          </p:cNvPr>
          <p:cNvCxnSpPr>
            <a:cxnSpLocks/>
          </p:cNvCxnSpPr>
          <p:nvPr userDrawn="1"/>
        </p:nvCxnSpPr>
        <p:spPr>
          <a:xfrm>
            <a:off x="362028" y="765430"/>
            <a:ext cx="5831233" cy="0"/>
          </a:xfrm>
          <a:prstGeom prst="line">
            <a:avLst/>
          </a:prstGeom>
          <a:noFill/>
          <a:ln w="28575" cap="flat">
            <a:solidFill>
              <a:schemeClr val="bg1"/>
            </a:solidFill>
            <a:prstDash val="solid"/>
            <a:round/>
          </a:ln>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FDC82EDB-5630-45E1-B0CE-BA74EAEA2C12}"/>
              </a:ext>
            </a:extLst>
          </p:cNvPr>
          <p:cNvSpPr/>
          <p:nvPr userDrawn="1"/>
        </p:nvSpPr>
        <p:spPr>
          <a:xfrm>
            <a:off x="2955530" y="490525"/>
            <a:ext cx="630612" cy="582571"/>
          </a:xfrm>
          <a:prstGeom prst="rect">
            <a:avLst/>
          </a:prstGeom>
          <a:solidFill>
            <a:srgbClr val="2E471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9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86">
            <a:extLst>
              <a:ext uri="{FF2B5EF4-FFF2-40B4-BE49-F238E27FC236}">
                <a16:creationId xmlns:a16="http://schemas.microsoft.com/office/drawing/2014/main" id="{02D3AE9A-7F08-4D11-9EEF-E7A3554A8ABB}"/>
              </a:ext>
            </a:extLst>
          </p:cNvPr>
          <p:cNvSpPr/>
          <p:nvPr userDrawn="1"/>
        </p:nvSpPr>
        <p:spPr>
          <a:xfrm>
            <a:off x="366855" y="13454037"/>
            <a:ext cx="5807599" cy="612008"/>
          </a:xfrm>
          <a:prstGeom prst="rect">
            <a:avLst/>
          </a:prstGeom>
          <a:solidFill>
            <a:srgbClr val="857756"/>
          </a:solidFill>
          <a:ln w="12700" cap="flat">
            <a:noFill/>
            <a:miter lim="400000"/>
          </a:ln>
          <a:effectLst/>
        </p:spPr>
        <p:txBody>
          <a:bodyPr wrap="square" lIns="45718" tIns="45718" rIns="45718" bIns="45718" numCol="1" anchor="ctr">
            <a:noAutofit/>
          </a:bodyPr>
          <a:lstStyle/>
          <a:p>
            <a:pPr algn="ctr">
              <a:defRPr sz="1800">
                <a:solidFill>
                  <a:srgbClr val="FFFFFF"/>
                </a:solidFill>
              </a:defRPr>
            </a:pPr>
            <a:endParaRPr/>
          </a:p>
        </p:txBody>
      </p:sp>
      <p:grpSp>
        <p:nvGrpSpPr>
          <p:cNvPr id="15" name="Group 3">
            <a:extLst>
              <a:ext uri="{FF2B5EF4-FFF2-40B4-BE49-F238E27FC236}">
                <a16:creationId xmlns:a16="http://schemas.microsoft.com/office/drawing/2014/main" id="{C8B728C0-683D-4B8A-A890-1FB72993F542}"/>
              </a:ext>
            </a:extLst>
          </p:cNvPr>
          <p:cNvGrpSpPr/>
          <p:nvPr userDrawn="1"/>
        </p:nvGrpSpPr>
        <p:grpSpPr>
          <a:xfrm>
            <a:off x="380094" y="9830493"/>
            <a:ext cx="5791749" cy="3427767"/>
            <a:chOff x="-2" y="-2"/>
            <a:chExt cx="5791748" cy="3427766"/>
          </a:xfrm>
        </p:grpSpPr>
        <p:sp>
          <p:nvSpPr>
            <p:cNvPr id="16" name="Rectangle 8">
              <a:extLst>
                <a:ext uri="{FF2B5EF4-FFF2-40B4-BE49-F238E27FC236}">
                  <a16:creationId xmlns:a16="http://schemas.microsoft.com/office/drawing/2014/main" id="{68625809-B4D8-4A70-AB3F-27B9DEE05D15}"/>
                </a:ext>
              </a:extLst>
            </p:cNvPr>
            <p:cNvSpPr/>
            <p:nvPr/>
          </p:nvSpPr>
          <p:spPr>
            <a:xfrm>
              <a:off x="-2" y="-2"/>
              <a:ext cx="5791748" cy="431705"/>
            </a:xfrm>
            <a:prstGeom prst="rect">
              <a:avLst/>
            </a:prstGeom>
            <a:solidFill>
              <a:srgbClr val="2E471D"/>
            </a:solidFill>
            <a:ln w="12700" cap="flat">
              <a:solidFill>
                <a:srgbClr val="2E471D"/>
              </a:solidFill>
              <a:prstDash val="solid"/>
              <a:miter lim="800000"/>
            </a:ln>
            <a:effectLst/>
          </p:spPr>
          <p:txBody>
            <a:bodyPr wrap="square" lIns="45718" tIns="45718" rIns="45718" bIns="45718" numCol="1" anchor="ctr">
              <a:noAutofit/>
            </a:bodyPr>
            <a:lstStyle/>
            <a:p>
              <a:pPr algn="ctr">
                <a:defRPr sz="1800">
                  <a:solidFill>
                    <a:srgbClr val="FFFFFF"/>
                  </a:solidFill>
                </a:defRPr>
              </a:pPr>
              <a:endParaRPr/>
            </a:p>
          </p:txBody>
        </p:sp>
        <p:sp>
          <p:nvSpPr>
            <p:cNvPr id="17" name="Rectangle 16">
              <a:extLst>
                <a:ext uri="{FF2B5EF4-FFF2-40B4-BE49-F238E27FC236}">
                  <a16:creationId xmlns:a16="http://schemas.microsoft.com/office/drawing/2014/main" id="{36EA5250-6E04-4863-95DE-89EF22768135}"/>
                </a:ext>
              </a:extLst>
            </p:cNvPr>
            <p:cNvSpPr/>
            <p:nvPr/>
          </p:nvSpPr>
          <p:spPr>
            <a:xfrm>
              <a:off x="1792" y="432072"/>
              <a:ext cx="5789954" cy="2995692"/>
            </a:xfrm>
            <a:prstGeom prst="rect">
              <a:avLst/>
            </a:prstGeom>
            <a:solidFill>
              <a:srgbClr val="FFFFFF"/>
            </a:solidFill>
            <a:ln w="12700" cap="flat">
              <a:solidFill>
                <a:srgbClr val="2E471D"/>
              </a:solidFill>
              <a:prstDash val="solid"/>
              <a:miter lim="800000"/>
            </a:ln>
            <a:effectLst/>
          </p:spPr>
          <p:txBody>
            <a:bodyPr wrap="square" lIns="45718" tIns="45718" rIns="45718" bIns="45718" numCol="1" anchor="ctr">
              <a:noAutofit/>
            </a:bodyPr>
            <a:lstStyle/>
            <a:p>
              <a:pPr algn="ctr">
                <a:defRPr sz="1800">
                  <a:solidFill>
                    <a:srgbClr val="FFFFFF"/>
                  </a:solidFill>
                </a:defRPr>
              </a:pPr>
              <a:endParaRPr/>
            </a:p>
          </p:txBody>
        </p:sp>
      </p:grpSp>
      <p:sp>
        <p:nvSpPr>
          <p:cNvPr id="21" name="Rectangle 60">
            <a:extLst>
              <a:ext uri="{FF2B5EF4-FFF2-40B4-BE49-F238E27FC236}">
                <a16:creationId xmlns:a16="http://schemas.microsoft.com/office/drawing/2014/main" id="{F92C8F1A-B104-4A3C-B2B1-A2177DFA5833}"/>
              </a:ext>
            </a:extLst>
          </p:cNvPr>
          <p:cNvSpPr/>
          <p:nvPr userDrawn="1"/>
        </p:nvSpPr>
        <p:spPr>
          <a:xfrm>
            <a:off x="374532" y="2186494"/>
            <a:ext cx="5799922" cy="612008"/>
          </a:xfrm>
          <a:prstGeom prst="rect">
            <a:avLst/>
          </a:prstGeom>
          <a:solidFill>
            <a:srgbClr val="857756"/>
          </a:solidFill>
          <a:ln w="12700" cap="flat">
            <a:noFill/>
            <a:miter lim="400000"/>
          </a:ln>
          <a:effectLst/>
        </p:spPr>
        <p:txBody>
          <a:bodyPr wrap="square" lIns="45718" tIns="45718" rIns="45718" bIns="45718" numCol="1" anchor="ctr">
            <a:noAutofit/>
          </a:bodyPr>
          <a:lstStyle/>
          <a:p>
            <a:pPr algn="ctr">
              <a:defRPr sz="1800">
                <a:solidFill>
                  <a:srgbClr val="FFFFFF"/>
                </a:solidFill>
              </a:defRPr>
            </a:pPr>
            <a:endParaRPr/>
          </a:p>
        </p:txBody>
      </p:sp>
      <p:grpSp>
        <p:nvGrpSpPr>
          <p:cNvPr id="22" name="Group 71">
            <a:extLst>
              <a:ext uri="{FF2B5EF4-FFF2-40B4-BE49-F238E27FC236}">
                <a16:creationId xmlns:a16="http://schemas.microsoft.com/office/drawing/2014/main" id="{EAAC161A-4038-4681-8436-B88AFC595BEB}"/>
              </a:ext>
            </a:extLst>
          </p:cNvPr>
          <p:cNvGrpSpPr/>
          <p:nvPr userDrawn="1"/>
        </p:nvGrpSpPr>
        <p:grpSpPr>
          <a:xfrm>
            <a:off x="2739676" y="20398309"/>
            <a:ext cx="1261259" cy="584819"/>
            <a:chOff x="0" y="0"/>
            <a:chExt cx="1261257" cy="584817"/>
          </a:xfrm>
        </p:grpSpPr>
        <p:pic>
          <p:nvPicPr>
            <p:cNvPr id="23" name="Picture 6" descr="Picture 6">
              <a:hlinkClick r:id="rId4"/>
              <a:extLst>
                <a:ext uri="{FF2B5EF4-FFF2-40B4-BE49-F238E27FC236}">
                  <a16:creationId xmlns:a16="http://schemas.microsoft.com/office/drawing/2014/main" id="{04D3DB80-2DA5-4663-AD4D-6E5596DC4EF0}"/>
                </a:ext>
              </a:extLst>
            </p:cNvPr>
            <p:cNvPicPr>
              <a:picLocks noChangeAspect="1"/>
            </p:cNvPicPr>
            <p:nvPr/>
          </p:nvPicPr>
          <p:blipFill>
            <a:blip r:embed="rId5"/>
            <a:srcRect l="30851" r="31553"/>
            <a:stretch>
              <a:fillRect/>
            </a:stretch>
          </p:blipFill>
          <p:spPr>
            <a:xfrm>
              <a:off x="396277" y="-1"/>
              <a:ext cx="465597" cy="584818"/>
            </a:xfrm>
            <a:prstGeom prst="rect">
              <a:avLst/>
            </a:prstGeom>
            <a:ln w="12700" cap="flat">
              <a:noFill/>
              <a:miter lim="400000"/>
            </a:ln>
            <a:effectLst/>
          </p:spPr>
        </p:pic>
        <p:pic>
          <p:nvPicPr>
            <p:cNvPr id="24" name="Picture 2" descr="Picture 2">
              <a:hlinkClick r:id="rId6"/>
              <a:extLst>
                <a:ext uri="{FF2B5EF4-FFF2-40B4-BE49-F238E27FC236}">
                  <a16:creationId xmlns:a16="http://schemas.microsoft.com/office/drawing/2014/main" id="{648A6ED5-8376-443F-B018-DAF8A213DF86}"/>
                </a:ext>
              </a:extLst>
            </p:cNvPr>
            <p:cNvPicPr>
              <a:picLocks noChangeAspect="1"/>
            </p:cNvPicPr>
            <p:nvPr/>
          </p:nvPicPr>
          <p:blipFill>
            <a:blip r:embed="rId7"/>
            <a:stretch>
              <a:fillRect/>
            </a:stretch>
          </p:blipFill>
          <p:spPr>
            <a:xfrm>
              <a:off x="875361" y="93092"/>
              <a:ext cx="385898" cy="385899"/>
            </a:xfrm>
            <a:prstGeom prst="rect">
              <a:avLst/>
            </a:prstGeom>
            <a:ln w="12700" cap="flat">
              <a:noFill/>
              <a:miter lim="400000"/>
            </a:ln>
            <a:effectLst/>
          </p:spPr>
        </p:pic>
        <p:pic>
          <p:nvPicPr>
            <p:cNvPr id="25" name="Picture 8" descr="Picture 8">
              <a:hlinkClick r:id="rId8"/>
              <a:extLst>
                <a:ext uri="{FF2B5EF4-FFF2-40B4-BE49-F238E27FC236}">
                  <a16:creationId xmlns:a16="http://schemas.microsoft.com/office/drawing/2014/main" id="{2093DD64-3ED9-491D-938A-78C8249F87E6}"/>
                </a:ext>
              </a:extLst>
            </p:cNvPr>
            <p:cNvPicPr>
              <a:picLocks noChangeAspect="1"/>
            </p:cNvPicPr>
            <p:nvPr/>
          </p:nvPicPr>
          <p:blipFill>
            <a:blip r:embed="rId9"/>
            <a:stretch>
              <a:fillRect/>
            </a:stretch>
          </p:blipFill>
          <p:spPr>
            <a:xfrm>
              <a:off x="0" y="101478"/>
              <a:ext cx="385897" cy="385899"/>
            </a:xfrm>
            <a:prstGeom prst="rect">
              <a:avLst/>
            </a:prstGeom>
            <a:ln w="12700" cap="flat">
              <a:noFill/>
              <a:miter lim="400000"/>
            </a:ln>
            <a:effectLst/>
          </p:spPr>
        </p:pic>
      </p:grpSp>
      <p:grpSp>
        <p:nvGrpSpPr>
          <p:cNvPr id="26" name="Rectangle 66">
            <a:extLst>
              <a:ext uri="{FF2B5EF4-FFF2-40B4-BE49-F238E27FC236}">
                <a16:creationId xmlns:a16="http://schemas.microsoft.com/office/drawing/2014/main" id="{1D61B93F-8D76-4101-91AB-915B9A5C949D}"/>
              </a:ext>
            </a:extLst>
          </p:cNvPr>
          <p:cNvGrpSpPr/>
          <p:nvPr userDrawn="1"/>
        </p:nvGrpSpPr>
        <p:grpSpPr>
          <a:xfrm>
            <a:off x="462752" y="1068324"/>
            <a:ext cx="5650507" cy="546273"/>
            <a:chOff x="-107263" y="-2"/>
            <a:chExt cx="5650505" cy="546271"/>
          </a:xfrm>
          <a:noFill/>
        </p:grpSpPr>
        <p:sp>
          <p:nvSpPr>
            <p:cNvPr id="27" name="Rectangle">
              <a:extLst>
                <a:ext uri="{FF2B5EF4-FFF2-40B4-BE49-F238E27FC236}">
                  <a16:creationId xmlns:a16="http://schemas.microsoft.com/office/drawing/2014/main" id="{CF907D7A-4379-41B0-8FC2-7ACB8F9FEA44}"/>
                </a:ext>
              </a:extLst>
            </p:cNvPr>
            <p:cNvSpPr/>
            <p:nvPr/>
          </p:nvSpPr>
          <p:spPr>
            <a:xfrm>
              <a:off x="-2" y="-2"/>
              <a:ext cx="5460636" cy="546271"/>
            </a:xfrm>
            <a:prstGeom prst="rect">
              <a:avLst/>
            </a:prstGeom>
            <a:grpFill/>
            <a:ln w="12700" cap="flat">
              <a:noFill/>
              <a:prstDash val="solid"/>
              <a:miter lim="800000"/>
            </a:ln>
            <a:effectLst/>
          </p:spPr>
          <p:txBody>
            <a:bodyPr wrap="square" lIns="45718" tIns="45718" rIns="45718" bIns="45718" numCol="1" anchor="ctr">
              <a:noAutofit/>
            </a:bodyPr>
            <a:lstStyle/>
            <a:p>
              <a:pPr algn="ctr">
                <a:defRPr sz="1800">
                  <a:solidFill>
                    <a:srgbClr val="FFFFFF"/>
                  </a:solidFill>
                </a:defRPr>
              </a:pPr>
              <a:endParaRPr/>
            </a:p>
          </p:txBody>
        </p:sp>
        <p:sp>
          <p:nvSpPr>
            <p:cNvPr id="28" name="DAILY NEWS FLASH">
              <a:extLst>
                <a:ext uri="{FF2B5EF4-FFF2-40B4-BE49-F238E27FC236}">
                  <a16:creationId xmlns:a16="http://schemas.microsoft.com/office/drawing/2014/main" id="{34B76810-1C96-4F76-B5CB-4519D033E844}"/>
                </a:ext>
              </a:extLst>
            </p:cNvPr>
            <p:cNvSpPr txBox="1"/>
            <p:nvPr/>
          </p:nvSpPr>
          <p:spPr>
            <a:xfrm>
              <a:off x="-107263" y="6027"/>
              <a:ext cx="5650505" cy="477048"/>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800">
                  <a:solidFill>
                    <a:srgbClr val="FFFFFF"/>
                  </a:solidFill>
                  <a:latin typeface="+mn-lt"/>
                  <a:ea typeface="+mn-ea"/>
                  <a:cs typeface="+mn-cs"/>
                  <a:sym typeface="Helvetica"/>
                </a:defRPr>
              </a:lvl1pPr>
            </a:lstStyle>
            <a:p>
              <a:r>
                <a:rPr lang="en-US" sz="2400" dirty="0"/>
                <a:t>SUSTAINABILITY NEWS HEADLINES</a:t>
              </a:r>
            </a:p>
          </p:txBody>
        </p:sp>
      </p:grpSp>
      <p:sp>
        <p:nvSpPr>
          <p:cNvPr id="29" name="Rectangle">
            <a:extLst>
              <a:ext uri="{FF2B5EF4-FFF2-40B4-BE49-F238E27FC236}">
                <a16:creationId xmlns:a16="http://schemas.microsoft.com/office/drawing/2014/main" id="{5C9FF576-F93C-4B50-8299-9BFD7C762A39}"/>
              </a:ext>
            </a:extLst>
          </p:cNvPr>
          <p:cNvSpPr/>
          <p:nvPr userDrawn="1"/>
        </p:nvSpPr>
        <p:spPr>
          <a:xfrm>
            <a:off x="539488" y="1663414"/>
            <a:ext cx="5491162" cy="303452"/>
          </a:xfrm>
          <a:prstGeom prst="rect">
            <a:avLst/>
          </a:prstGeom>
          <a:noFill/>
          <a:ln w="12700" cap="flat">
            <a:noFill/>
            <a:prstDash val="solid"/>
            <a:miter lim="800000"/>
          </a:ln>
          <a:effectLst/>
        </p:spPr>
        <p:txBody>
          <a:bodyPr wrap="square" lIns="45718" tIns="45718" rIns="45718" bIns="45718" numCol="1" anchor="ctr">
            <a:noAutofit/>
          </a:bodyPr>
          <a:lstStyle/>
          <a:p>
            <a:pPr algn="ctr">
              <a:defRPr sz="1800">
                <a:solidFill>
                  <a:srgbClr val="FFFFFF"/>
                </a:solidFill>
              </a:defRPr>
            </a:pPr>
            <a:endParaRPr/>
          </a:p>
        </p:txBody>
      </p:sp>
      <p:pic>
        <p:nvPicPr>
          <p:cNvPr id="30" name="Picture 78" descr="Picture 78">
            <a:extLst>
              <a:ext uri="{FF2B5EF4-FFF2-40B4-BE49-F238E27FC236}">
                <a16:creationId xmlns:a16="http://schemas.microsoft.com/office/drawing/2014/main" id="{E3075D48-20CE-4231-BC59-80C607BD9500}"/>
              </a:ext>
            </a:extLst>
          </p:cNvPr>
          <p:cNvPicPr>
            <a:picLocks noChangeAspect="1"/>
          </p:cNvPicPr>
          <p:nvPr userDrawn="1"/>
        </p:nvPicPr>
        <p:blipFill>
          <a:blip r:embed="rId10"/>
          <a:stretch>
            <a:fillRect/>
          </a:stretch>
        </p:blipFill>
        <p:spPr>
          <a:xfrm>
            <a:off x="3058338" y="561558"/>
            <a:ext cx="422124" cy="422122"/>
          </a:xfrm>
          <a:prstGeom prst="rect">
            <a:avLst/>
          </a:prstGeom>
          <a:ln w="12700" cap="flat">
            <a:noFill/>
            <a:miter lim="400000"/>
          </a:ln>
          <a:effectLst/>
        </p:spPr>
      </p:pic>
      <p:sp>
        <p:nvSpPr>
          <p:cNvPr id="31" name="Arc 79">
            <a:extLst>
              <a:ext uri="{FF2B5EF4-FFF2-40B4-BE49-F238E27FC236}">
                <a16:creationId xmlns:a16="http://schemas.microsoft.com/office/drawing/2014/main" id="{7B7A14B1-F813-4667-8859-7E7B3D101320}"/>
              </a:ext>
            </a:extLst>
          </p:cNvPr>
          <p:cNvSpPr/>
          <p:nvPr userDrawn="1"/>
        </p:nvSpPr>
        <p:spPr>
          <a:xfrm rot="5242638">
            <a:off x="3252172" y="795110"/>
            <a:ext cx="37742" cy="197005"/>
          </a:xfrm>
          <a:custGeom>
            <a:avLst/>
            <a:gdLst/>
            <a:ahLst/>
            <a:cxnLst>
              <a:cxn ang="0">
                <a:pos x="wd2" y="hd2"/>
              </a:cxn>
              <a:cxn ang="5400000">
                <a:pos x="wd2" y="hd2"/>
              </a:cxn>
              <a:cxn ang="10800000">
                <a:pos x="wd2" y="hd2"/>
              </a:cxn>
              <a:cxn ang="16200000">
                <a:pos x="wd2" y="hd2"/>
              </a:cxn>
            </a:cxnLst>
            <a:rect l="0" t="0" r="r" b="b"/>
            <a:pathLst>
              <a:path w="16724" h="21600" extrusionOk="0">
                <a:moveTo>
                  <a:pt x="1068" y="0"/>
                </a:moveTo>
                <a:cubicBezTo>
                  <a:pt x="17272" y="3953"/>
                  <a:pt x="21600" y="11937"/>
                  <a:pt x="10736" y="17832"/>
                </a:cubicBezTo>
                <a:cubicBezTo>
                  <a:pt x="7935" y="19352"/>
                  <a:pt x="4275" y="20636"/>
                  <a:pt x="0" y="21600"/>
                </a:cubicBezTo>
              </a:path>
            </a:pathLst>
          </a:custGeom>
          <a:noFill/>
          <a:ln w="28575">
            <a:solidFill>
              <a:srgbClr val="2E471D"/>
            </a:solidFill>
            <a:miter/>
          </a:ln>
        </p:spPr>
        <p:txBody>
          <a:bodyPr lIns="45718" tIns="45718" rIns="45718" bIns="45718"/>
          <a:lstStyle/>
          <a:p>
            <a:pPr defTabSz="914400">
              <a:defRPr sz="1800">
                <a:latin typeface="+mn-lt"/>
                <a:ea typeface="+mn-ea"/>
                <a:cs typeface="+mn-cs"/>
                <a:sym typeface="Helvetica"/>
              </a:defRPr>
            </a:pPr>
            <a:endParaRPr dirty="0"/>
          </a:p>
        </p:txBody>
      </p:sp>
      <p:cxnSp>
        <p:nvCxnSpPr>
          <p:cNvPr id="32" name="Straight Connector 31">
            <a:extLst>
              <a:ext uri="{FF2B5EF4-FFF2-40B4-BE49-F238E27FC236}">
                <a16:creationId xmlns:a16="http://schemas.microsoft.com/office/drawing/2014/main" id="{7B5B429E-3CB0-4162-9A1F-807749C8A6BA}"/>
              </a:ext>
            </a:extLst>
          </p:cNvPr>
          <p:cNvCxnSpPr>
            <a:cxnSpLocks/>
          </p:cNvCxnSpPr>
          <p:nvPr userDrawn="1"/>
        </p:nvCxnSpPr>
        <p:spPr>
          <a:xfrm>
            <a:off x="366855" y="1775076"/>
            <a:ext cx="5826406" cy="0"/>
          </a:xfrm>
          <a:prstGeom prst="line">
            <a:avLst/>
          </a:prstGeom>
          <a:noFill/>
          <a:ln w="28575" cap="flat">
            <a:solidFill>
              <a:schemeClr val="bg1"/>
            </a:solidFill>
            <a:prstDash val="solid"/>
            <a:round/>
          </a:ln>
          <a:effectLst/>
          <a:sp3d/>
        </p:spPr>
        <p:style>
          <a:lnRef idx="0">
            <a:scrgbClr r="0" g="0" b="0"/>
          </a:lnRef>
          <a:fillRef idx="0">
            <a:scrgbClr r="0" g="0" b="0"/>
          </a:fillRef>
          <a:effectRef idx="0">
            <a:scrgbClr r="0" g="0" b="0"/>
          </a:effectRef>
          <a:fontRef idx="none"/>
        </p:style>
      </p:cxnSp>
      <p:sp>
        <p:nvSpPr>
          <p:cNvPr id="34" name="Rectangle 38">
            <a:extLst>
              <a:ext uri="{FF2B5EF4-FFF2-40B4-BE49-F238E27FC236}">
                <a16:creationId xmlns:a16="http://schemas.microsoft.com/office/drawing/2014/main" id="{4E58CFD8-AA68-49CD-9342-B9EBBB9C5DBB}"/>
              </a:ext>
            </a:extLst>
          </p:cNvPr>
          <p:cNvSpPr/>
          <p:nvPr userDrawn="1"/>
        </p:nvSpPr>
        <p:spPr>
          <a:xfrm>
            <a:off x="4527956" y="14326518"/>
            <a:ext cx="1630092" cy="1539645"/>
          </a:xfrm>
          <a:prstGeom prst="rect">
            <a:avLst/>
          </a:prstGeom>
          <a:ln w="28575">
            <a:solidFill>
              <a:srgbClr val="8F805C"/>
            </a:solidFill>
            <a:miter/>
          </a:ln>
        </p:spPr>
        <p:txBody>
          <a:bodyPr lIns="45718" tIns="45718" rIns="45718" bIns="45718" anchor="ctr"/>
          <a:lstStyle/>
          <a:p>
            <a:pPr algn="ctr">
              <a:defRPr sz="1800">
                <a:solidFill>
                  <a:srgbClr val="FFFFFF"/>
                </a:solidFill>
              </a:defRPr>
            </a:pPr>
            <a:endParaRPr/>
          </a:p>
        </p:txBody>
      </p:sp>
      <p:sp>
        <p:nvSpPr>
          <p:cNvPr id="35" name="Rectangle 38">
            <a:extLst>
              <a:ext uri="{FF2B5EF4-FFF2-40B4-BE49-F238E27FC236}">
                <a16:creationId xmlns:a16="http://schemas.microsoft.com/office/drawing/2014/main" id="{79DB04C2-059D-49C6-A143-8C957146A6BE}"/>
              </a:ext>
            </a:extLst>
          </p:cNvPr>
          <p:cNvSpPr/>
          <p:nvPr userDrawn="1"/>
        </p:nvSpPr>
        <p:spPr>
          <a:xfrm>
            <a:off x="4541751" y="16186618"/>
            <a:ext cx="1630092" cy="1539645"/>
          </a:xfrm>
          <a:prstGeom prst="rect">
            <a:avLst/>
          </a:prstGeom>
          <a:ln w="28575">
            <a:solidFill>
              <a:srgbClr val="8F805C"/>
            </a:solidFill>
            <a:miter/>
          </a:ln>
        </p:spPr>
        <p:txBody>
          <a:bodyPr lIns="45718" tIns="45718" rIns="45718" bIns="45718" anchor="ctr"/>
          <a:lstStyle/>
          <a:p>
            <a:pPr algn="ctr">
              <a:defRPr sz="1800">
                <a:solidFill>
                  <a:srgbClr val="FFFFFF"/>
                </a:solidFill>
              </a:defRPr>
            </a:pPr>
            <a:endParaRPr/>
          </a:p>
        </p:txBody>
      </p:sp>
      <p:sp>
        <p:nvSpPr>
          <p:cNvPr id="36" name="Rectangle 38">
            <a:extLst>
              <a:ext uri="{FF2B5EF4-FFF2-40B4-BE49-F238E27FC236}">
                <a16:creationId xmlns:a16="http://schemas.microsoft.com/office/drawing/2014/main" id="{840C4EFC-0F03-4582-99B0-D870A5A9208B}"/>
              </a:ext>
            </a:extLst>
          </p:cNvPr>
          <p:cNvSpPr/>
          <p:nvPr userDrawn="1"/>
        </p:nvSpPr>
        <p:spPr>
          <a:xfrm>
            <a:off x="4563169" y="18111414"/>
            <a:ext cx="1630092" cy="1539645"/>
          </a:xfrm>
          <a:prstGeom prst="rect">
            <a:avLst/>
          </a:prstGeom>
          <a:ln w="28575">
            <a:solidFill>
              <a:srgbClr val="8F805C"/>
            </a:solidFill>
            <a:miter/>
          </a:ln>
        </p:spPr>
        <p:txBody>
          <a:bodyPr lIns="45718" tIns="45718" rIns="45718" bIns="45718" anchor="ctr"/>
          <a:lstStyle/>
          <a:p>
            <a:pPr algn="ctr">
              <a:defRPr sz="1800">
                <a:solidFill>
                  <a:srgbClr val="FFFFFF"/>
                </a:solidFill>
              </a:defRPr>
            </a:pPr>
            <a:endParaRPr/>
          </a:p>
        </p:txBody>
      </p:sp>
      <p:sp>
        <p:nvSpPr>
          <p:cNvPr id="38" name="Rectangle 38">
            <a:extLst>
              <a:ext uri="{FF2B5EF4-FFF2-40B4-BE49-F238E27FC236}">
                <a16:creationId xmlns:a16="http://schemas.microsoft.com/office/drawing/2014/main" id="{247F6627-9BF4-4BA1-AB25-200446223847}"/>
              </a:ext>
            </a:extLst>
          </p:cNvPr>
          <p:cNvSpPr/>
          <p:nvPr userDrawn="1"/>
        </p:nvSpPr>
        <p:spPr>
          <a:xfrm>
            <a:off x="4541751" y="3036628"/>
            <a:ext cx="1630092" cy="1539645"/>
          </a:xfrm>
          <a:prstGeom prst="rect">
            <a:avLst/>
          </a:prstGeom>
          <a:ln w="28575">
            <a:solidFill>
              <a:srgbClr val="8F805C"/>
            </a:solidFill>
            <a:miter/>
          </a:ln>
        </p:spPr>
        <p:txBody>
          <a:bodyPr lIns="45718" tIns="45718" rIns="45718" bIns="45718" anchor="ctr"/>
          <a:lstStyle/>
          <a:p>
            <a:pPr algn="ctr">
              <a:defRPr sz="1800">
                <a:solidFill>
                  <a:srgbClr val="FFFFFF"/>
                </a:solidFill>
              </a:defRPr>
            </a:pPr>
            <a:endParaRPr/>
          </a:p>
        </p:txBody>
      </p:sp>
      <p:sp>
        <p:nvSpPr>
          <p:cNvPr id="39" name="Rectangle 38">
            <a:extLst>
              <a:ext uri="{FF2B5EF4-FFF2-40B4-BE49-F238E27FC236}">
                <a16:creationId xmlns:a16="http://schemas.microsoft.com/office/drawing/2014/main" id="{F70224A8-D493-4394-8741-2A17860CA1E9}"/>
              </a:ext>
            </a:extLst>
          </p:cNvPr>
          <p:cNvSpPr/>
          <p:nvPr userDrawn="1"/>
        </p:nvSpPr>
        <p:spPr>
          <a:xfrm>
            <a:off x="4555546" y="4896728"/>
            <a:ext cx="1630092" cy="1539645"/>
          </a:xfrm>
          <a:prstGeom prst="rect">
            <a:avLst/>
          </a:prstGeom>
          <a:ln w="28575">
            <a:solidFill>
              <a:srgbClr val="8F805C"/>
            </a:solidFill>
            <a:miter/>
          </a:ln>
        </p:spPr>
        <p:txBody>
          <a:bodyPr lIns="45718" tIns="45718" rIns="45718" bIns="45718" anchor="ctr"/>
          <a:lstStyle/>
          <a:p>
            <a:pPr algn="ctr">
              <a:defRPr sz="1800">
                <a:solidFill>
                  <a:srgbClr val="FFFFFF"/>
                </a:solidFill>
              </a:defRPr>
            </a:pPr>
            <a:endParaRPr/>
          </a:p>
        </p:txBody>
      </p:sp>
      <p:sp>
        <p:nvSpPr>
          <p:cNvPr id="41" name="Rectangle 38">
            <a:extLst>
              <a:ext uri="{FF2B5EF4-FFF2-40B4-BE49-F238E27FC236}">
                <a16:creationId xmlns:a16="http://schemas.microsoft.com/office/drawing/2014/main" id="{1AD71FAC-4F3C-4C90-82EF-392937952D21}"/>
              </a:ext>
            </a:extLst>
          </p:cNvPr>
          <p:cNvSpPr/>
          <p:nvPr userDrawn="1"/>
        </p:nvSpPr>
        <p:spPr>
          <a:xfrm>
            <a:off x="4576964" y="6821524"/>
            <a:ext cx="1630092" cy="1539645"/>
          </a:xfrm>
          <a:prstGeom prst="rect">
            <a:avLst/>
          </a:prstGeom>
          <a:ln w="28575">
            <a:solidFill>
              <a:srgbClr val="8F805C"/>
            </a:solidFill>
            <a:miter/>
          </a:ln>
        </p:spPr>
        <p:txBody>
          <a:bodyPr lIns="45718" tIns="45718" rIns="45718" bIns="45718" anchor="ctr"/>
          <a:lstStyle/>
          <a:p>
            <a:pPr algn="ctr">
              <a:defRPr sz="1800">
                <a:solidFill>
                  <a:srgbClr val="FFFFFF"/>
                </a:solidFill>
              </a:defRPr>
            </a:pPr>
            <a:endParaRPr/>
          </a:p>
        </p:txBody>
      </p:sp>
    </p:spTree>
    <p:extLst>
      <p:ext uri="{BB962C8B-B14F-4D97-AF65-F5344CB8AC3E}">
        <p14:creationId xmlns:p14="http://schemas.microsoft.com/office/powerpoint/2010/main" val="118137043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47395" rtl="0" eaLnBrk="1" latinLnBrk="0" hangingPunct="1">
        <a:lnSpc>
          <a:spcPct val="90000"/>
        </a:lnSpc>
        <a:spcBef>
          <a:spcPct val="0"/>
        </a:spcBef>
        <a:buNone/>
        <a:defRPr sz="3115" kern="1200">
          <a:solidFill>
            <a:schemeClr val="tx1"/>
          </a:solidFill>
          <a:latin typeface="+mj-lt"/>
          <a:ea typeface="+mj-ea"/>
          <a:cs typeface="+mj-cs"/>
        </a:defRPr>
      </a:lvl1pPr>
    </p:titleStyle>
    <p:bodyStyle>
      <a:lvl1pPr marL="161849" indent="-161849" algn="l" defTabSz="647395" rtl="0" eaLnBrk="1" latinLnBrk="0" hangingPunct="1">
        <a:lnSpc>
          <a:spcPct val="90000"/>
        </a:lnSpc>
        <a:spcBef>
          <a:spcPts val="708"/>
        </a:spcBef>
        <a:buFont typeface="Arial" panose="020B0604020202020204" pitchFamily="34" charset="0"/>
        <a:buChar char="•"/>
        <a:defRPr sz="1982" kern="1200">
          <a:solidFill>
            <a:schemeClr val="tx1"/>
          </a:solidFill>
          <a:latin typeface="+mn-lt"/>
          <a:ea typeface="+mn-ea"/>
          <a:cs typeface="+mn-cs"/>
        </a:defRPr>
      </a:lvl1pPr>
      <a:lvl2pPr marL="485546" indent="-161849" algn="l" defTabSz="647395" rtl="0" eaLnBrk="1" latinLnBrk="0" hangingPunct="1">
        <a:lnSpc>
          <a:spcPct val="90000"/>
        </a:lnSpc>
        <a:spcBef>
          <a:spcPts val="354"/>
        </a:spcBef>
        <a:buFont typeface="Arial" panose="020B0604020202020204" pitchFamily="34" charset="0"/>
        <a:buChar char="•"/>
        <a:defRPr sz="1699" kern="1200">
          <a:solidFill>
            <a:schemeClr val="tx1"/>
          </a:solidFill>
          <a:latin typeface="+mn-lt"/>
          <a:ea typeface="+mn-ea"/>
          <a:cs typeface="+mn-cs"/>
        </a:defRPr>
      </a:lvl2pPr>
      <a:lvl3pPr marL="809244" indent="-161849" algn="l" defTabSz="647395" rtl="0" eaLnBrk="1" latinLnBrk="0" hangingPunct="1">
        <a:lnSpc>
          <a:spcPct val="90000"/>
        </a:lnSpc>
        <a:spcBef>
          <a:spcPts val="354"/>
        </a:spcBef>
        <a:buFont typeface="Arial" panose="020B0604020202020204" pitchFamily="34" charset="0"/>
        <a:buChar char="•"/>
        <a:defRPr sz="1416" kern="1200">
          <a:solidFill>
            <a:schemeClr val="tx1"/>
          </a:solidFill>
          <a:latin typeface="+mn-lt"/>
          <a:ea typeface="+mn-ea"/>
          <a:cs typeface="+mn-cs"/>
        </a:defRPr>
      </a:lvl3pPr>
      <a:lvl4pPr marL="1132942" indent="-161849" algn="l" defTabSz="647395" rtl="0" eaLnBrk="1" latinLnBrk="0" hangingPunct="1">
        <a:lnSpc>
          <a:spcPct val="90000"/>
        </a:lnSpc>
        <a:spcBef>
          <a:spcPts val="354"/>
        </a:spcBef>
        <a:buFont typeface="Arial" panose="020B0604020202020204" pitchFamily="34" charset="0"/>
        <a:buChar char="•"/>
        <a:defRPr sz="1274" kern="1200">
          <a:solidFill>
            <a:schemeClr val="tx1"/>
          </a:solidFill>
          <a:latin typeface="+mn-lt"/>
          <a:ea typeface="+mn-ea"/>
          <a:cs typeface="+mn-cs"/>
        </a:defRPr>
      </a:lvl4pPr>
      <a:lvl5pPr marL="1456639" indent="-161849" algn="l" defTabSz="647395" rtl="0" eaLnBrk="1" latinLnBrk="0" hangingPunct="1">
        <a:lnSpc>
          <a:spcPct val="90000"/>
        </a:lnSpc>
        <a:spcBef>
          <a:spcPts val="354"/>
        </a:spcBef>
        <a:buFont typeface="Arial" panose="020B0604020202020204" pitchFamily="34" charset="0"/>
        <a:buChar char="•"/>
        <a:defRPr sz="1274" kern="1200">
          <a:solidFill>
            <a:schemeClr val="tx1"/>
          </a:solidFill>
          <a:latin typeface="+mn-lt"/>
          <a:ea typeface="+mn-ea"/>
          <a:cs typeface="+mn-cs"/>
        </a:defRPr>
      </a:lvl5pPr>
      <a:lvl6pPr marL="1780337" indent="-161849" algn="l" defTabSz="647395" rtl="0" eaLnBrk="1" latinLnBrk="0" hangingPunct="1">
        <a:lnSpc>
          <a:spcPct val="90000"/>
        </a:lnSpc>
        <a:spcBef>
          <a:spcPts val="354"/>
        </a:spcBef>
        <a:buFont typeface="Arial" panose="020B0604020202020204" pitchFamily="34" charset="0"/>
        <a:buChar char="•"/>
        <a:defRPr sz="1274" kern="1200">
          <a:solidFill>
            <a:schemeClr val="tx1"/>
          </a:solidFill>
          <a:latin typeface="+mn-lt"/>
          <a:ea typeface="+mn-ea"/>
          <a:cs typeface="+mn-cs"/>
        </a:defRPr>
      </a:lvl6pPr>
      <a:lvl7pPr marL="2104034" indent="-161849" algn="l" defTabSz="647395" rtl="0" eaLnBrk="1" latinLnBrk="0" hangingPunct="1">
        <a:lnSpc>
          <a:spcPct val="90000"/>
        </a:lnSpc>
        <a:spcBef>
          <a:spcPts val="354"/>
        </a:spcBef>
        <a:buFont typeface="Arial" panose="020B0604020202020204" pitchFamily="34" charset="0"/>
        <a:buChar char="•"/>
        <a:defRPr sz="1274" kern="1200">
          <a:solidFill>
            <a:schemeClr val="tx1"/>
          </a:solidFill>
          <a:latin typeface="+mn-lt"/>
          <a:ea typeface="+mn-ea"/>
          <a:cs typeface="+mn-cs"/>
        </a:defRPr>
      </a:lvl7pPr>
      <a:lvl8pPr marL="2427732" indent="-161849" algn="l" defTabSz="647395" rtl="0" eaLnBrk="1" latinLnBrk="0" hangingPunct="1">
        <a:lnSpc>
          <a:spcPct val="90000"/>
        </a:lnSpc>
        <a:spcBef>
          <a:spcPts val="354"/>
        </a:spcBef>
        <a:buFont typeface="Arial" panose="020B0604020202020204" pitchFamily="34" charset="0"/>
        <a:buChar char="•"/>
        <a:defRPr sz="1274" kern="1200">
          <a:solidFill>
            <a:schemeClr val="tx1"/>
          </a:solidFill>
          <a:latin typeface="+mn-lt"/>
          <a:ea typeface="+mn-ea"/>
          <a:cs typeface="+mn-cs"/>
        </a:defRPr>
      </a:lvl8pPr>
      <a:lvl9pPr marL="2751430" indent="-161849" algn="l" defTabSz="647395" rtl="0" eaLnBrk="1" latinLnBrk="0" hangingPunct="1">
        <a:lnSpc>
          <a:spcPct val="90000"/>
        </a:lnSpc>
        <a:spcBef>
          <a:spcPts val="354"/>
        </a:spcBef>
        <a:buFont typeface="Arial" panose="020B0604020202020204" pitchFamily="34" charset="0"/>
        <a:buChar char="•"/>
        <a:defRPr sz="1274" kern="1200">
          <a:solidFill>
            <a:schemeClr val="tx1"/>
          </a:solidFill>
          <a:latin typeface="+mn-lt"/>
          <a:ea typeface="+mn-ea"/>
          <a:cs typeface="+mn-cs"/>
        </a:defRPr>
      </a:lvl9pPr>
    </p:bodyStyle>
    <p:otherStyle>
      <a:defPPr>
        <a:defRPr lang="en-US"/>
      </a:defPPr>
      <a:lvl1pPr marL="0" algn="l" defTabSz="647395" rtl="0" eaLnBrk="1" latinLnBrk="0" hangingPunct="1">
        <a:defRPr sz="1274" kern="1200">
          <a:solidFill>
            <a:schemeClr val="tx1"/>
          </a:solidFill>
          <a:latin typeface="+mn-lt"/>
          <a:ea typeface="+mn-ea"/>
          <a:cs typeface="+mn-cs"/>
        </a:defRPr>
      </a:lvl1pPr>
      <a:lvl2pPr marL="323698" algn="l" defTabSz="647395" rtl="0" eaLnBrk="1" latinLnBrk="0" hangingPunct="1">
        <a:defRPr sz="1274" kern="1200">
          <a:solidFill>
            <a:schemeClr val="tx1"/>
          </a:solidFill>
          <a:latin typeface="+mn-lt"/>
          <a:ea typeface="+mn-ea"/>
          <a:cs typeface="+mn-cs"/>
        </a:defRPr>
      </a:lvl2pPr>
      <a:lvl3pPr marL="647395" algn="l" defTabSz="647395" rtl="0" eaLnBrk="1" latinLnBrk="0" hangingPunct="1">
        <a:defRPr sz="1274" kern="1200">
          <a:solidFill>
            <a:schemeClr val="tx1"/>
          </a:solidFill>
          <a:latin typeface="+mn-lt"/>
          <a:ea typeface="+mn-ea"/>
          <a:cs typeface="+mn-cs"/>
        </a:defRPr>
      </a:lvl3pPr>
      <a:lvl4pPr marL="971093" algn="l" defTabSz="647395" rtl="0" eaLnBrk="1" latinLnBrk="0" hangingPunct="1">
        <a:defRPr sz="1274" kern="1200">
          <a:solidFill>
            <a:schemeClr val="tx1"/>
          </a:solidFill>
          <a:latin typeface="+mn-lt"/>
          <a:ea typeface="+mn-ea"/>
          <a:cs typeface="+mn-cs"/>
        </a:defRPr>
      </a:lvl4pPr>
      <a:lvl5pPr marL="1294790" algn="l" defTabSz="647395" rtl="0" eaLnBrk="1" latinLnBrk="0" hangingPunct="1">
        <a:defRPr sz="1274" kern="1200">
          <a:solidFill>
            <a:schemeClr val="tx1"/>
          </a:solidFill>
          <a:latin typeface="+mn-lt"/>
          <a:ea typeface="+mn-ea"/>
          <a:cs typeface="+mn-cs"/>
        </a:defRPr>
      </a:lvl5pPr>
      <a:lvl6pPr marL="1618488" algn="l" defTabSz="647395" rtl="0" eaLnBrk="1" latinLnBrk="0" hangingPunct="1">
        <a:defRPr sz="1274" kern="1200">
          <a:solidFill>
            <a:schemeClr val="tx1"/>
          </a:solidFill>
          <a:latin typeface="+mn-lt"/>
          <a:ea typeface="+mn-ea"/>
          <a:cs typeface="+mn-cs"/>
        </a:defRPr>
      </a:lvl6pPr>
      <a:lvl7pPr marL="1942186" algn="l" defTabSz="647395" rtl="0" eaLnBrk="1" latinLnBrk="0" hangingPunct="1">
        <a:defRPr sz="1274" kern="1200">
          <a:solidFill>
            <a:schemeClr val="tx1"/>
          </a:solidFill>
          <a:latin typeface="+mn-lt"/>
          <a:ea typeface="+mn-ea"/>
          <a:cs typeface="+mn-cs"/>
        </a:defRPr>
      </a:lvl7pPr>
      <a:lvl8pPr marL="2265883" algn="l" defTabSz="647395" rtl="0" eaLnBrk="1" latinLnBrk="0" hangingPunct="1">
        <a:defRPr sz="1274" kern="1200">
          <a:solidFill>
            <a:schemeClr val="tx1"/>
          </a:solidFill>
          <a:latin typeface="+mn-lt"/>
          <a:ea typeface="+mn-ea"/>
          <a:cs typeface="+mn-cs"/>
        </a:defRPr>
      </a:lvl8pPr>
      <a:lvl9pPr marL="2589581" algn="l" defTabSz="647395" rtl="0" eaLnBrk="1" latinLnBrk="0" hangingPunct="1">
        <a:defRPr sz="127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13FC80C8-E751-4192-BA41-212D488A3662}"/>
              </a:ext>
            </a:extLst>
          </p:cNvPr>
          <p:cNvSpPr txBox="1"/>
          <p:nvPr/>
        </p:nvSpPr>
        <p:spPr>
          <a:xfrm>
            <a:off x="4546856" y="15035093"/>
            <a:ext cx="1542477" cy="786434"/>
          </a:xfrm>
          <a:prstGeom prst="rect">
            <a:avLst/>
          </a:prstGeom>
          <a:noFill/>
        </p:spPr>
        <p:txBody>
          <a:bodyPr wrap="square" rtlCol="0">
            <a:spAutoFit/>
          </a:bodyPr>
          <a:lstStyle/>
          <a:p>
            <a:pPr hangingPunct="0">
              <a:lnSpc>
                <a:spcPts val="900"/>
              </a:lnSpc>
            </a:pPr>
            <a:r>
              <a:rPr lang="en-US" sz="900" dirty="0">
                <a:latin typeface="Calibri" panose="020F0502020204030204" pitchFamily="34" charset="0"/>
                <a:ea typeface="+mj-ea"/>
                <a:cs typeface="Calibri" panose="020F0502020204030204" pitchFamily="34" charset="0"/>
              </a:rPr>
              <a:t>The net zero pathway is expected to result in annual energy investment surge to US$500 Trillion by 2030, adding an extra 0.4% a year to global GDP growth.</a:t>
            </a:r>
          </a:p>
        </p:txBody>
      </p:sp>
      <p:sp>
        <p:nvSpPr>
          <p:cNvPr id="70" name="TextBox 7">
            <a:extLst>
              <a:ext uri="{FF2B5EF4-FFF2-40B4-BE49-F238E27FC236}">
                <a16:creationId xmlns:a16="http://schemas.microsoft.com/office/drawing/2014/main" id="{07F7C6EA-82EF-4BAF-9BAB-76318DDB8B1A}"/>
              </a:ext>
            </a:extLst>
          </p:cNvPr>
          <p:cNvSpPr txBox="1"/>
          <p:nvPr/>
        </p:nvSpPr>
        <p:spPr>
          <a:xfrm>
            <a:off x="346179" y="2133046"/>
            <a:ext cx="5934357" cy="492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600">
                <a:latin typeface="+mn-lt"/>
                <a:ea typeface="+mn-ea"/>
                <a:cs typeface="+mn-cs"/>
                <a:sym typeface="Helvetica"/>
              </a:defRPr>
            </a:lvl1pPr>
          </a:lstStyle>
          <a:p>
            <a:endParaRPr dirty="0"/>
          </a:p>
        </p:txBody>
      </p:sp>
      <p:sp>
        <p:nvSpPr>
          <p:cNvPr id="71" name="TextBox 32">
            <a:extLst>
              <a:ext uri="{FF2B5EF4-FFF2-40B4-BE49-F238E27FC236}">
                <a16:creationId xmlns:a16="http://schemas.microsoft.com/office/drawing/2014/main" id="{C4F33F85-8CB3-46ED-B142-E71978318469}"/>
              </a:ext>
            </a:extLst>
          </p:cNvPr>
          <p:cNvSpPr txBox="1"/>
          <p:nvPr/>
        </p:nvSpPr>
        <p:spPr>
          <a:xfrm>
            <a:off x="3623359" y="117936"/>
            <a:ext cx="2599174" cy="200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a:latin typeface="+mn-lt"/>
                <a:ea typeface="+mn-ea"/>
                <a:cs typeface="+mn-cs"/>
                <a:sym typeface="Helvetica"/>
              </a:defRPr>
            </a:lvl1pPr>
          </a:lstStyle>
          <a:p>
            <a:r>
              <a:rPr lang="en-US" sz="700" dirty="0"/>
              <a:t>30</a:t>
            </a:r>
            <a:r>
              <a:rPr sz="700" dirty="0"/>
              <a:t> </a:t>
            </a:r>
            <a:r>
              <a:rPr lang="en-US" sz="700" dirty="0"/>
              <a:t>June</a:t>
            </a:r>
            <a:r>
              <a:rPr sz="700" dirty="0"/>
              <a:t> </a:t>
            </a:r>
            <a:r>
              <a:rPr lang="en-US" sz="700" dirty="0"/>
              <a:t>2021</a:t>
            </a:r>
            <a:endParaRPr sz="700" dirty="0"/>
          </a:p>
        </p:txBody>
      </p:sp>
      <p:sp>
        <p:nvSpPr>
          <p:cNvPr id="72" name="TextBox 7">
            <a:extLst>
              <a:ext uri="{FF2B5EF4-FFF2-40B4-BE49-F238E27FC236}">
                <a16:creationId xmlns:a16="http://schemas.microsoft.com/office/drawing/2014/main" id="{B5726F4A-EEA5-462B-9837-3759D487A201}"/>
              </a:ext>
            </a:extLst>
          </p:cNvPr>
          <p:cNvSpPr txBox="1"/>
          <p:nvPr/>
        </p:nvSpPr>
        <p:spPr>
          <a:xfrm>
            <a:off x="417300" y="2326642"/>
            <a:ext cx="5736654"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600">
                <a:latin typeface="+mn-lt"/>
                <a:ea typeface="+mn-ea"/>
                <a:cs typeface="+mn-cs"/>
                <a:sym typeface="Helvetica"/>
              </a:defRPr>
            </a:lvl1pPr>
          </a:lstStyle>
          <a:p>
            <a:pPr algn="ctr"/>
            <a:r>
              <a:rPr lang="en-US" sz="1400" dirty="0">
                <a:solidFill>
                  <a:schemeClr val="bg1"/>
                </a:solidFill>
              </a:rPr>
              <a:t>Why Green Hydrogen Is Reaching a Tipping Point</a:t>
            </a:r>
            <a:endParaRPr sz="1400" dirty="0">
              <a:solidFill>
                <a:schemeClr val="bg1"/>
              </a:solidFill>
            </a:endParaRPr>
          </a:p>
        </p:txBody>
      </p:sp>
      <p:sp>
        <p:nvSpPr>
          <p:cNvPr id="73" name="TextBox 7">
            <a:extLst>
              <a:ext uri="{FF2B5EF4-FFF2-40B4-BE49-F238E27FC236}">
                <a16:creationId xmlns:a16="http://schemas.microsoft.com/office/drawing/2014/main" id="{3DA6785E-83EA-41B4-A6E3-ABA3F26E76AD}"/>
              </a:ext>
            </a:extLst>
          </p:cNvPr>
          <p:cNvSpPr txBox="1"/>
          <p:nvPr/>
        </p:nvSpPr>
        <p:spPr>
          <a:xfrm>
            <a:off x="417300" y="13601137"/>
            <a:ext cx="5736654"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600">
                <a:latin typeface="+mn-lt"/>
                <a:ea typeface="+mn-ea"/>
                <a:cs typeface="+mn-cs"/>
                <a:sym typeface="Helvetica"/>
              </a:defRPr>
            </a:lvl1pPr>
          </a:lstStyle>
          <a:p>
            <a:pPr algn="ctr"/>
            <a:r>
              <a:rPr lang="en-US" sz="1400" dirty="0">
                <a:solidFill>
                  <a:schemeClr val="bg1"/>
                </a:solidFill>
              </a:rPr>
              <a:t>Net Zero by 2050 Roadmap For the Global Energy Sector</a:t>
            </a:r>
          </a:p>
        </p:txBody>
      </p:sp>
      <p:sp>
        <p:nvSpPr>
          <p:cNvPr id="76" name="TextBox 9">
            <a:extLst>
              <a:ext uri="{FF2B5EF4-FFF2-40B4-BE49-F238E27FC236}">
                <a16:creationId xmlns:a16="http://schemas.microsoft.com/office/drawing/2014/main" id="{D55F9E21-0E08-467D-AEEF-A7B19F3AA237}"/>
              </a:ext>
            </a:extLst>
          </p:cNvPr>
          <p:cNvSpPr txBox="1"/>
          <p:nvPr/>
        </p:nvSpPr>
        <p:spPr>
          <a:xfrm>
            <a:off x="358673" y="14226175"/>
            <a:ext cx="4002301" cy="6247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just">
              <a:defRPr sz="1300">
                <a:latin typeface="+mn-lt"/>
                <a:ea typeface="+mn-ea"/>
                <a:cs typeface="+mn-cs"/>
                <a:sym typeface="Helvetica"/>
              </a:defRPr>
            </a:lvl1pPr>
          </a:lstStyle>
          <a:p>
            <a:r>
              <a:rPr lang="en-US" sz="1250" dirty="0"/>
              <a:t>A special report released by the IEA on May 18, 2021, shows that the pathway to the critical and formidable goal of net zero emissions is narrow, but will bring huge benefits. The report also shows that heat pumps and efficient cooling technologies have an important role in reaching the goal.</a:t>
            </a:r>
          </a:p>
          <a:p>
            <a:endParaRPr lang="en-US" sz="1250" dirty="0"/>
          </a:p>
          <a:p>
            <a:r>
              <a:rPr lang="en-US" sz="1250" dirty="0"/>
              <a:t>The pathway described in “</a:t>
            </a:r>
            <a:r>
              <a:rPr lang="en-US" sz="1250" i="1" dirty="0"/>
              <a:t>Net Zero by 2050: a Roadmap for the Global Energy Sector”</a:t>
            </a:r>
            <a:r>
              <a:rPr lang="en-US" sz="1250" dirty="0"/>
              <a:t> requires an unprecedented transformation of how energy is produced, transported and used globally. Climate pledges by governments to date – even if fully achieved – would fall well short of what is required to bring global carbon dioxide (</a:t>
            </a:r>
            <a:r>
              <a:rPr lang="en-US" sz="1250" dirty="0">
                <a:effectLst/>
                <a:latin typeface="Calibri" panose="020F0502020204030204" pitchFamily="34" charset="0"/>
                <a:ea typeface="Calibri" panose="020F0502020204030204" pitchFamily="34" charset="0"/>
                <a:cs typeface="Arial" panose="020B0604020202020204" pitchFamily="34" charset="0"/>
              </a:rPr>
              <a:t>CO</a:t>
            </a:r>
            <a:r>
              <a:rPr lang="en-US" sz="1250" baseline="-25000" dirty="0">
                <a:effectLst/>
                <a:latin typeface="Calibri" panose="020F0502020204030204" pitchFamily="34" charset="0"/>
                <a:ea typeface="Calibri" panose="020F0502020204030204" pitchFamily="34" charset="0"/>
                <a:cs typeface="Arial" panose="020B0604020202020204" pitchFamily="34" charset="0"/>
              </a:rPr>
              <a:t>2</a:t>
            </a:r>
            <a:r>
              <a:rPr lang="en-US" sz="1250" dirty="0"/>
              <a:t>) emissions to net zero by 2050. The report further underscored that achieving net zero by 2050 will give the world an even chance of limiting the global temperature rise to 1.5 °C, in line with the goals of the Paris Agreement.</a:t>
            </a:r>
          </a:p>
          <a:p>
            <a:endParaRPr lang="en-US" sz="1250" dirty="0"/>
          </a:p>
          <a:p>
            <a:r>
              <a:rPr lang="en-US" sz="1250" dirty="0"/>
              <a:t>The report is the world’s first comprehensive study of how to transition to a net zero energy system by 2050 while ensuring stable and affordable energy supplies, providing universal energy access, and enabling robust economic growth. It sets out a cost-effective and economically productive pathway, resulting in a clean, dynamic and resilient energy economy dominated by renewables instead of fossil fuels. The report also examines key uncertainties, such as the roles of bioenergy, carbon capture and behavioural changes, in reaching net zero.</a:t>
            </a:r>
          </a:p>
          <a:p>
            <a:endParaRPr lang="en-US" sz="1250" dirty="0"/>
          </a:p>
          <a:p>
            <a:r>
              <a:rPr lang="en-US" sz="1250" dirty="0"/>
              <a:t>The roadmap sets out over 400 milestones to guide the global journey to net zero by 2050. These include, from today, no investment in new fossil fuel supply projects, and no further final investment decisions for new coal plants.</a:t>
            </a:r>
          </a:p>
        </p:txBody>
      </p:sp>
      <p:sp>
        <p:nvSpPr>
          <p:cNvPr id="91" name="TextBox 7">
            <a:extLst>
              <a:ext uri="{FF2B5EF4-FFF2-40B4-BE49-F238E27FC236}">
                <a16:creationId xmlns:a16="http://schemas.microsoft.com/office/drawing/2014/main" id="{7D8DCBD9-D21C-4272-BE92-A0EAC8184276}"/>
              </a:ext>
            </a:extLst>
          </p:cNvPr>
          <p:cNvSpPr txBox="1"/>
          <p:nvPr/>
        </p:nvSpPr>
        <p:spPr>
          <a:xfrm>
            <a:off x="440159" y="9903832"/>
            <a:ext cx="5736654"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600">
                <a:latin typeface="+mn-lt"/>
                <a:ea typeface="+mn-ea"/>
                <a:cs typeface="+mn-cs"/>
                <a:sym typeface="Helvetica"/>
              </a:defRPr>
            </a:lvl1pPr>
          </a:lstStyle>
          <a:p>
            <a:pPr algn="ctr"/>
            <a:r>
              <a:rPr lang="en-US" sz="1200" dirty="0">
                <a:solidFill>
                  <a:schemeClr val="bg1"/>
                </a:solidFill>
              </a:rPr>
              <a:t>Low-Carbon Hydrogen Project Announcements by Quarter</a:t>
            </a:r>
          </a:p>
        </p:txBody>
      </p:sp>
      <p:pic>
        <p:nvPicPr>
          <p:cNvPr id="13" name="Picture 12">
            <a:extLst>
              <a:ext uri="{FF2B5EF4-FFF2-40B4-BE49-F238E27FC236}">
                <a16:creationId xmlns:a16="http://schemas.microsoft.com/office/drawing/2014/main" id="{2A50D18A-3612-4FF5-BB94-E645AB48DAB0}"/>
              </a:ext>
            </a:extLst>
          </p:cNvPr>
          <p:cNvPicPr>
            <a:picLocks noChangeAspect="1"/>
          </p:cNvPicPr>
          <p:nvPr/>
        </p:nvPicPr>
        <p:blipFill>
          <a:blip r:embed="rId2"/>
          <a:stretch>
            <a:fillRect/>
          </a:stretch>
        </p:blipFill>
        <p:spPr>
          <a:xfrm>
            <a:off x="513921" y="12897360"/>
            <a:ext cx="925265" cy="266733"/>
          </a:xfrm>
          <a:prstGeom prst="rect">
            <a:avLst/>
          </a:prstGeom>
        </p:spPr>
      </p:pic>
      <p:sp>
        <p:nvSpPr>
          <p:cNvPr id="44" name="TextBox 43">
            <a:extLst>
              <a:ext uri="{FF2B5EF4-FFF2-40B4-BE49-F238E27FC236}">
                <a16:creationId xmlns:a16="http://schemas.microsoft.com/office/drawing/2014/main" id="{DED5A088-C8D5-48BD-AA94-F5DD307E710F}"/>
              </a:ext>
            </a:extLst>
          </p:cNvPr>
          <p:cNvSpPr txBox="1"/>
          <p:nvPr/>
        </p:nvSpPr>
        <p:spPr>
          <a:xfrm>
            <a:off x="4570547" y="18565836"/>
            <a:ext cx="1977665" cy="507831"/>
          </a:xfrm>
          <a:prstGeom prst="rect">
            <a:avLst/>
          </a:prstGeom>
          <a:noFill/>
        </p:spPr>
        <p:txBody>
          <a:bodyPr wrap="square">
            <a:spAutoFit/>
          </a:bodyPr>
          <a:lstStyle/>
          <a:p>
            <a:endParaRPr lang="en-US" sz="900" dirty="0"/>
          </a:p>
          <a:p>
            <a:endParaRPr lang="en-US" sz="900" dirty="0"/>
          </a:p>
          <a:p>
            <a:endParaRPr lang="en-US" sz="900" dirty="0"/>
          </a:p>
        </p:txBody>
      </p:sp>
      <p:sp>
        <p:nvSpPr>
          <p:cNvPr id="53" name="TextBox 52">
            <a:extLst>
              <a:ext uri="{FF2B5EF4-FFF2-40B4-BE49-F238E27FC236}">
                <a16:creationId xmlns:a16="http://schemas.microsoft.com/office/drawing/2014/main" id="{C2AED866-6E67-45D4-B1CD-910ECBED5563}"/>
              </a:ext>
            </a:extLst>
          </p:cNvPr>
          <p:cNvSpPr txBox="1"/>
          <p:nvPr/>
        </p:nvSpPr>
        <p:spPr>
          <a:xfrm>
            <a:off x="4586958" y="15644669"/>
            <a:ext cx="1585016" cy="199222"/>
          </a:xfrm>
          <a:prstGeom prst="rect">
            <a:avLst/>
          </a:prstGeom>
          <a:noFill/>
        </p:spPr>
        <p:txBody>
          <a:bodyPr wrap="square" rtlCol="0">
            <a:spAutoFit/>
          </a:bodyPr>
          <a:lstStyle/>
          <a:p>
            <a:pPr hangingPunct="0">
              <a:lnSpc>
                <a:spcPts val="900"/>
              </a:lnSpc>
            </a:pPr>
            <a:r>
              <a:rPr lang="en-US" sz="600" i="1" dirty="0">
                <a:latin typeface="Calibri" panose="020F0502020204030204" pitchFamily="34" charset="0"/>
                <a:ea typeface="+mj-ea"/>
                <a:cs typeface="Calibri" panose="020F0502020204030204" pitchFamily="34" charset="0"/>
              </a:rPr>
              <a:t>                                                                     (IMF)</a:t>
            </a:r>
            <a:endParaRPr lang="en-US" sz="900" i="1" dirty="0">
              <a:latin typeface="Calibri" panose="020F0502020204030204" pitchFamily="34" charset="0"/>
              <a:ea typeface="+mj-ea"/>
              <a:cs typeface="Calibri" panose="020F0502020204030204" pitchFamily="34" charset="0"/>
            </a:endParaRPr>
          </a:p>
        </p:txBody>
      </p:sp>
      <p:sp>
        <p:nvSpPr>
          <p:cNvPr id="29" name="TextBox 28">
            <a:extLst>
              <a:ext uri="{FF2B5EF4-FFF2-40B4-BE49-F238E27FC236}">
                <a16:creationId xmlns:a16="http://schemas.microsoft.com/office/drawing/2014/main" id="{0AEA316B-0B72-4A8C-90E2-CA98C6DE60F8}"/>
              </a:ext>
            </a:extLst>
          </p:cNvPr>
          <p:cNvSpPr txBox="1"/>
          <p:nvPr/>
        </p:nvSpPr>
        <p:spPr>
          <a:xfrm>
            <a:off x="4619451" y="19435226"/>
            <a:ext cx="1585016" cy="199222"/>
          </a:xfrm>
          <a:prstGeom prst="rect">
            <a:avLst/>
          </a:prstGeom>
          <a:noFill/>
        </p:spPr>
        <p:txBody>
          <a:bodyPr wrap="square" rtlCol="0">
            <a:spAutoFit/>
          </a:bodyPr>
          <a:lstStyle/>
          <a:p>
            <a:pPr hangingPunct="0">
              <a:lnSpc>
                <a:spcPts val="900"/>
              </a:lnSpc>
            </a:pPr>
            <a:r>
              <a:rPr lang="en-US" sz="600" i="1" dirty="0">
                <a:latin typeface="Calibri" panose="020F0502020204030204" pitchFamily="34" charset="0"/>
                <a:ea typeface="+mj-ea"/>
                <a:cs typeface="Calibri" panose="020F0502020204030204" pitchFamily="34" charset="0"/>
              </a:rPr>
              <a:t>                                                                       (IEA)</a:t>
            </a:r>
            <a:endParaRPr lang="en-US" sz="900" i="1" dirty="0">
              <a:latin typeface="Calibri" panose="020F0502020204030204" pitchFamily="34" charset="0"/>
              <a:ea typeface="+mj-ea"/>
              <a:cs typeface="Calibri" panose="020F0502020204030204" pitchFamily="34" charset="0"/>
            </a:endParaRPr>
          </a:p>
        </p:txBody>
      </p:sp>
      <p:sp>
        <p:nvSpPr>
          <p:cNvPr id="32" name="TextBox 31">
            <a:extLst>
              <a:ext uri="{FF2B5EF4-FFF2-40B4-BE49-F238E27FC236}">
                <a16:creationId xmlns:a16="http://schemas.microsoft.com/office/drawing/2014/main" id="{9BE49486-4F0F-47D1-ADDD-C369CE1D3FAA}"/>
              </a:ext>
            </a:extLst>
          </p:cNvPr>
          <p:cNvSpPr txBox="1"/>
          <p:nvPr/>
        </p:nvSpPr>
        <p:spPr>
          <a:xfrm>
            <a:off x="4601323" y="4377307"/>
            <a:ext cx="1585016" cy="184666"/>
          </a:xfrm>
          <a:prstGeom prst="rect">
            <a:avLst/>
          </a:prstGeom>
          <a:noFill/>
        </p:spPr>
        <p:txBody>
          <a:bodyPr wrap="square" rtlCol="0">
            <a:spAutoFit/>
          </a:bodyPr>
          <a:lstStyle/>
          <a:p>
            <a:r>
              <a:rPr lang="en-US" sz="600" i="1" dirty="0">
                <a:latin typeface="Calibri" panose="020F0502020204030204" pitchFamily="34" charset="0"/>
                <a:ea typeface="+mj-ea"/>
                <a:cs typeface="Calibri" panose="020F0502020204030204" pitchFamily="34" charset="0"/>
              </a:rPr>
              <a:t>                                                         (</a:t>
            </a:r>
            <a:r>
              <a:rPr lang="en-US" sz="600" i="1" dirty="0" err="1">
                <a:latin typeface="Calibri" panose="020F0502020204030204" pitchFamily="34" charset="0"/>
                <a:ea typeface="+mj-ea"/>
                <a:cs typeface="Calibri" panose="020F0502020204030204" pitchFamily="34" charset="0"/>
              </a:rPr>
              <a:t>Woodmac</a:t>
            </a:r>
            <a:r>
              <a:rPr lang="en-US" sz="600" i="1" dirty="0">
                <a:latin typeface="Calibri" panose="020F0502020204030204" pitchFamily="34" charset="0"/>
                <a:ea typeface="+mj-ea"/>
                <a:cs typeface="Calibri" panose="020F0502020204030204" pitchFamily="34" charset="0"/>
              </a:rPr>
              <a:t>)</a:t>
            </a:r>
            <a:endParaRPr lang="en-US" sz="900" i="1" dirty="0">
              <a:latin typeface="Calibri" panose="020F0502020204030204" pitchFamily="34" charset="0"/>
              <a:ea typeface="+mj-ea"/>
              <a:cs typeface="Calibri" panose="020F0502020204030204" pitchFamily="34" charset="0"/>
            </a:endParaRPr>
          </a:p>
        </p:txBody>
      </p:sp>
      <p:sp>
        <p:nvSpPr>
          <p:cNvPr id="34" name="Text Box 2">
            <a:extLst>
              <a:ext uri="{FF2B5EF4-FFF2-40B4-BE49-F238E27FC236}">
                <a16:creationId xmlns:a16="http://schemas.microsoft.com/office/drawing/2014/main" id="{4AA4C992-9CFC-4C58-BA5A-146B8C806792}"/>
              </a:ext>
            </a:extLst>
          </p:cNvPr>
          <p:cNvSpPr txBox="1">
            <a:spLocks noChangeArrowheads="1"/>
          </p:cNvSpPr>
          <p:nvPr/>
        </p:nvSpPr>
        <p:spPr bwMode="auto">
          <a:xfrm>
            <a:off x="5003140" y="13026952"/>
            <a:ext cx="1064304" cy="20301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r">
              <a:lnSpc>
                <a:spcPct val="107000"/>
              </a:lnSpc>
              <a:spcBef>
                <a:spcPts val="0"/>
              </a:spcBef>
              <a:spcAft>
                <a:spcPts val="800"/>
              </a:spcAft>
            </a:pPr>
            <a:r>
              <a:rPr lang="en-US" sz="600" i="1" dirty="0">
                <a:effectLst/>
                <a:latin typeface="Calibri" panose="020F0502020204030204" pitchFamily="34" charset="0"/>
                <a:ea typeface="Calibri" panose="020F0502020204030204" pitchFamily="34" charset="0"/>
                <a:cs typeface="Arial" panose="020B0604020202020204" pitchFamily="34" charset="0"/>
              </a:rPr>
              <a:t>Source: Wood Mackenzie</a:t>
            </a:r>
            <a:endParaRPr lang="en-US" sz="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16ACC3FB-53AB-406B-96E0-624AF6EE26C7}"/>
              </a:ext>
            </a:extLst>
          </p:cNvPr>
          <p:cNvSpPr txBox="1"/>
          <p:nvPr/>
        </p:nvSpPr>
        <p:spPr>
          <a:xfrm>
            <a:off x="4538662" y="4780113"/>
            <a:ext cx="1656172" cy="769441"/>
          </a:xfrm>
          <a:prstGeom prst="rect">
            <a:avLst/>
          </a:prstGeom>
          <a:noFill/>
        </p:spPr>
        <p:txBody>
          <a:bodyPr wrap="square" rtlCol="0">
            <a:spAutoFit/>
          </a:bodyPr>
          <a:lstStyle/>
          <a:p>
            <a:r>
              <a:rPr lang="en-US" sz="4400" b="1" dirty="0"/>
              <a:t>67</a:t>
            </a:r>
            <a:r>
              <a:rPr lang="en-US" sz="3600" b="1" dirty="0"/>
              <a:t>%</a:t>
            </a:r>
            <a:endParaRPr lang="en-US" sz="4400" b="1" dirty="0">
              <a:solidFill>
                <a:schemeClr val="tx1"/>
              </a:solidFill>
            </a:endParaRPr>
          </a:p>
        </p:txBody>
      </p:sp>
      <p:sp>
        <p:nvSpPr>
          <p:cNvPr id="43" name="TextBox 42">
            <a:extLst>
              <a:ext uri="{FF2B5EF4-FFF2-40B4-BE49-F238E27FC236}">
                <a16:creationId xmlns:a16="http://schemas.microsoft.com/office/drawing/2014/main" id="{F93D0F74-BF3D-4062-B6A0-BDF5656BEDFA}"/>
              </a:ext>
            </a:extLst>
          </p:cNvPr>
          <p:cNvSpPr txBox="1"/>
          <p:nvPr/>
        </p:nvSpPr>
        <p:spPr>
          <a:xfrm>
            <a:off x="4548188" y="5576667"/>
            <a:ext cx="1599971" cy="440185"/>
          </a:xfrm>
          <a:prstGeom prst="rect">
            <a:avLst/>
          </a:prstGeom>
          <a:noFill/>
        </p:spPr>
        <p:txBody>
          <a:bodyPr wrap="square" rtlCol="0">
            <a:spAutoFit/>
          </a:bodyPr>
          <a:lstStyle/>
          <a:p>
            <a:pPr hangingPunct="0">
              <a:lnSpc>
                <a:spcPts val="900"/>
              </a:lnSpc>
            </a:pPr>
            <a:r>
              <a:rPr lang="en-US" sz="900" dirty="0">
                <a:latin typeface="Calibri" panose="020F0502020204030204" pitchFamily="34" charset="0"/>
                <a:ea typeface="+mj-ea"/>
                <a:cs typeface="Calibri" panose="020F0502020204030204" pitchFamily="34" charset="0"/>
              </a:rPr>
              <a:t>Is now estimated to come from electrolysis-based low-carbon production process.</a:t>
            </a:r>
          </a:p>
        </p:txBody>
      </p:sp>
      <p:sp>
        <p:nvSpPr>
          <p:cNvPr id="45" name="TextBox 44">
            <a:extLst>
              <a:ext uri="{FF2B5EF4-FFF2-40B4-BE49-F238E27FC236}">
                <a16:creationId xmlns:a16="http://schemas.microsoft.com/office/drawing/2014/main" id="{A1E5B93F-4F66-4386-8B19-47BA4FAF6EC7}"/>
              </a:ext>
            </a:extLst>
          </p:cNvPr>
          <p:cNvSpPr txBox="1"/>
          <p:nvPr/>
        </p:nvSpPr>
        <p:spPr>
          <a:xfrm>
            <a:off x="4560807" y="5356329"/>
            <a:ext cx="427434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1" dirty="0"/>
              <a:t>of Pipeline Hydrogen</a:t>
            </a:r>
            <a:endParaRPr lang="en-US" sz="1200" dirty="0"/>
          </a:p>
        </p:txBody>
      </p:sp>
      <p:sp>
        <p:nvSpPr>
          <p:cNvPr id="46" name="TextBox 45">
            <a:extLst>
              <a:ext uri="{FF2B5EF4-FFF2-40B4-BE49-F238E27FC236}">
                <a16:creationId xmlns:a16="http://schemas.microsoft.com/office/drawing/2014/main" id="{97588729-2A9C-4BBA-AE20-ADFECDA2348C}"/>
              </a:ext>
            </a:extLst>
          </p:cNvPr>
          <p:cNvSpPr txBox="1"/>
          <p:nvPr/>
        </p:nvSpPr>
        <p:spPr>
          <a:xfrm>
            <a:off x="4518283" y="14261834"/>
            <a:ext cx="1563466" cy="769441"/>
          </a:xfrm>
          <a:prstGeom prst="rect">
            <a:avLst/>
          </a:prstGeom>
          <a:noFill/>
        </p:spPr>
        <p:txBody>
          <a:bodyPr wrap="square" rtlCol="0">
            <a:spAutoFit/>
          </a:bodyPr>
          <a:lstStyle/>
          <a:p>
            <a:r>
              <a:rPr lang="en-US" sz="4400" b="1" dirty="0">
                <a:solidFill>
                  <a:schemeClr val="tx1"/>
                </a:solidFill>
              </a:rPr>
              <a:t>500</a:t>
            </a:r>
          </a:p>
        </p:txBody>
      </p:sp>
      <p:sp>
        <p:nvSpPr>
          <p:cNvPr id="48" name="TextBox 47">
            <a:extLst>
              <a:ext uri="{FF2B5EF4-FFF2-40B4-BE49-F238E27FC236}">
                <a16:creationId xmlns:a16="http://schemas.microsoft.com/office/drawing/2014/main" id="{5B408767-BFB2-4B5A-BD61-2CFF0823ABE6}"/>
              </a:ext>
            </a:extLst>
          </p:cNvPr>
          <p:cNvSpPr txBox="1"/>
          <p:nvPr/>
        </p:nvSpPr>
        <p:spPr>
          <a:xfrm>
            <a:off x="4546809" y="14841196"/>
            <a:ext cx="427434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1" dirty="0"/>
              <a:t>Trillion USD Total</a:t>
            </a:r>
            <a:endParaRPr lang="en-US" sz="1200" dirty="0"/>
          </a:p>
        </p:txBody>
      </p:sp>
      <p:sp>
        <p:nvSpPr>
          <p:cNvPr id="49" name="TextBox 48">
            <a:extLst>
              <a:ext uri="{FF2B5EF4-FFF2-40B4-BE49-F238E27FC236}">
                <a16:creationId xmlns:a16="http://schemas.microsoft.com/office/drawing/2014/main" id="{2DA6C63A-65BC-45EA-95C8-D5B64FEE207E}"/>
              </a:ext>
            </a:extLst>
          </p:cNvPr>
          <p:cNvSpPr txBox="1"/>
          <p:nvPr/>
        </p:nvSpPr>
        <p:spPr>
          <a:xfrm>
            <a:off x="4554445" y="18017588"/>
            <a:ext cx="1563466" cy="769441"/>
          </a:xfrm>
          <a:prstGeom prst="rect">
            <a:avLst/>
          </a:prstGeom>
          <a:noFill/>
        </p:spPr>
        <p:txBody>
          <a:bodyPr wrap="square" rtlCol="0">
            <a:spAutoFit/>
          </a:bodyPr>
          <a:lstStyle/>
          <a:p>
            <a:r>
              <a:rPr lang="en-US" sz="4400" b="1" dirty="0">
                <a:solidFill>
                  <a:schemeClr val="tx1"/>
                </a:solidFill>
              </a:rPr>
              <a:t>≈</a:t>
            </a:r>
            <a:r>
              <a:rPr lang="en-US" sz="3600" b="1" dirty="0">
                <a:solidFill>
                  <a:schemeClr val="tx1"/>
                </a:solidFill>
              </a:rPr>
              <a:t> </a:t>
            </a:r>
            <a:r>
              <a:rPr lang="en-US" sz="4400" b="1" dirty="0">
                <a:solidFill>
                  <a:schemeClr val="tx1"/>
                </a:solidFill>
              </a:rPr>
              <a:t>40</a:t>
            </a:r>
          </a:p>
        </p:txBody>
      </p:sp>
      <p:sp>
        <p:nvSpPr>
          <p:cNvPr id="50" name="TextBox 49">
            <a:extLst>
              <a:ext uri="{FF2B5EF4-FFF2-40B4-BE49-F238E27FC236}">
                <a16:creationId xmlns:a16="http://schemas.microsoft.com/office/drawing/2014/main" id="{A7F3A415-15D3-44DC-A0DD-D84F3F3D312F}"/>
              </a:ext>
            </a:extLst>
          </p:cNvPr>
          <p:cNvSpPr txBox="1"/>
          <p:nvPr/>
        </p:nvSpPr>
        <p:spPr>
          <a:xfrm>
            <a:off x="4583018" y="18812115"/>
            <a:ext cx="1542477" cy="671018"/>
          </a:xfrm>
          <a:prstGeom prst="rect">
            <a:avLst/>
          </a:prstGeom>
          <a:noFill/>
        </p:spPr>
        <p:txBody>
          <a:bodyPr wrap="square" rtlCol="0">
            <a:spAutoFit/>
          </a:bodyPr>
          <a:lstStyle/>
          <a:p>
            <a:pPr hangingPunct="0">
              <a:lnSpc>
                <a:spcPts val="900"/>
              </a:lnSpc>
            </a:pPr>
            <a:r>
              <a:rPr lang="en-US" sz="900" dirty="0">
                <a:latin typeface="Calibri" panose="020F0502020204030204" pitchFamily="34" charset="0"/>
                <a:ea typeface="+mj-ea"/>
                <a:cs typeface="Calibri" panose="020F0502020204030204" pitchFamily="34" charset="0"/>
              </a:rPr>
              <a:t>The cost of providing electricity to around 785 million people and clean cooking solutions to 2.6 billion people. </a:t>
            </a:r>
          </a:p>
        </p:txBody>
      </p:sp>
      <p:sp>
        <p:nvSpPr>
          <p:cNvPr id="51" name="TextBox 50">
            <a:extLst>
              <a:ext uri="{FF2B5EF4-FFF2-40B4-BE49-F238E27FC236}">
                <a16:creationId xmlns:a16="http://schemas.microsoft.com/office/drawing/2014/main" id="{0714E8F6-4A39-4AC1-861D-4BE86703C0FA}"/>
              </a:ext>
            </a:extLst>
          </p:cNvPr>
          <p:cNvSpPr txBox="1"/>
          <p:nvPr/>
        </p:nvSpPr>
        <p:spPr>
          <a:xfrm>
            <a:off x="4582971" y="18592179"/>
            <a:ext cx="427434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1" dirty="0"/>
              <a:t>Billion USD Per Year</a:t>
            </a:r>
            <a:endParaRPr lang="en-US" sz="1200" dirty="0"/>
          </a:p>
        </p:txBody>
      </p:sp>
      <p:sp>
        <p:nvSpPr>
          <p:cNvPr id="63" name="TextBox 62">
            <a:extLst>
              <a:ext uri="{FF2B5EF4-FFF2-40B4-BE49-F238E27FC236}">
                <a16:creationId xmlns:a16="http://schemas.microsoft.com/office/drawing/2014/main" id="{6EA58AC6-348B-40BB-BBA6-C55939B867DC}"/>
              </a:ext>
            </a:extLst>
          </p:cNvPr>
          <p:cNvSpPr txBox="1"/>
          <p:nvPr/>
        </p:nvSpPr>
        <p:spPr>
          <a:xfrm>
            <a:off x="4550868" y="2957426"/>
            <a:ext cx="1563466" cy="769441"/>
          </a:xfrm>
          <a:prstGeom prst="rect">
            <a:avLst/>
          </a:prstGeom>
          <a:noFill/>
        </p:spPr>
        <p:txBody>
          <a:bodyPr wrap="square" rtlCol="0">
            <a:spAutoFit/>
          </a:bodyPr>
          <a:lstStyle/>
          <a:p>
            <a:r>
              <a:rPr lang="en-US" sz="4400" b="1" dirty="0">
                <a:solidFill>
                  <a:schemeClr val="tx1"/>
                </a:solidFill>
              </a:rPr>
              <a:t>4.5</a:t>
            </a:r>
          </a:p>
        </p:txBody>
      </p:sp>
      <p:sp>
        <p:nvSpPr>
          <p:cNvPr id="64" name="TextBox 63">
            <a:extLst>
              <a:ext uri="{FF2B5EF4-FFF2-40B4-BE49-F238E27FC236}">
                <a16:creationId xmlns:a16="http://schemas.microsoft.com/office/drawing/2014/main" id="{0610B588-854A-47C4-8866-C9D621840A97}"/>
              </a:ext>
            </a:extLst>
          </p:cNvPr>
          <p:cNvSpPr txBox="1"/>
          <p:nvPr/>
        </p:nvSpPr>
        <p:spPr>
          <a:xfrm>
            <a:off x="4551193" y="3754615"/>
            <a:ext cx="1542477" cy="510717"/>
          </a:xfrm>
          <a:prstGeom prst="rect">
            <a:avLst/>
          </a:prstGeom>
          <a:noFill/>
        </p:spPr>
        <p:txBody>
          <a:bodyPr wrap="square" rtlCol="0">
            <a:spAutoFit/>
          </a:bodyPr>
          <a:lstStyle/>
          <a:p>
            <a:pPr hangingPunct="0">
              <a:lnSpc>
                <a:spcPts val="1100"/>
              </a:lnSpc>
            </a:pPr>
            <a:r>
              <a:rPr lang="en-US" sz="900" dirty="0">
                <a:latin typeface="Calibri" panose="020F0502020204030204" pitchFamily="34" charset="0"/>
                <a:ea typeface="+mj-ea"/>
                <a:cs typeface="Calibri" panose="020F0502020204030204" pitchFamily="34" charset="0"/>
              </a:rPr>
              <a:t>In the hydrogen market in Q1 2021, with 55 projects announced. </a:t>
            </a:r>
          </a:p>
        </p:txBody>
      </p:sp>
      <p:sp>
        <p:nvSpPr>
          <p:cNvPr id="52" name="TextBox 51">
            <a:extLst>
              <a:ext uri="{FF2B5EF4-FFF2-40B4-BE49-F238E27FC236}">
                <a16:creationId xmlns:a16="http://schemas.microsoft.com/office/drawing/2014/main" id="{FD538D8C-A10D-4E57-9329-C8808220D776}"/>
              </a:ext>
            </a:extLst>
          </p:cNvPr>
          <p:cNvSpPr txBox="1"/>
          <p:nvPr/>
        </p:nvSpPr>
        <p:spPr>
          <a:xfrm>
            <a:off x="4526375" y="2929342"/>
            <a:ext cx="427434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1" dirty="0">
                <a:solidFill>
                  <a:schemeClr val="tx1"/>
                </a:solidFill>
              </a:rPr>
              <a:t> </a:t>
            </a:r>
          </a:p>
        </p:txBody>
      </p:sp>
      <p:sp>
        <p:nvSpPr>
          <p:cNvPr id="59" name="TextBox 58">
            <a:extLst>
              <a:ext uri="{FF2B5EF4-FFF2-40B4-BE49-F238E27FC236}">
                <a16:creationId xmlns:a16="http://schemas.microsoft.com/office/drawing/2014/main" id="{76A4C240-E29B-48C5-B6B3-DB77A9D76C81}"/>
              </a:ext>
            </a:extLst>
          </p:cNvPr>
          <p:cNvSpPr txBox="1"/>
          <p:nvPr/>
        </p:nvSpPr>
        <p:spPr>
          <a:xfrm>
            <a:off x="4518154" y="6741977"/>
            <a:ext cx="1563466" cy="769441"/>
          </a:xfrm>
          <a:prstGeom prst="rect">
            <a:avLst/>
          </a:prstGeom>
          <a:noFill/>
        </p:spPr>
        <p:txBody>
          <a:bodyPr wrap="square" rtlCol="0">
            <a:spAutoFit/>
          </a:bodyPr>
          <a:lstStyle/>
          <a:p>
            <a:r>
              <a:rPr lang="en-US" sz="4400" b="1" dirty="0">
                <a:solidFill>
                  <a:schemeClr val="tx1"/>
                </a:solidFill>
              </a:rPr>
              <a:t>17</a:t>
            </a:r>
          </a:p>
        </p:txBody>
      </p:sp>
      <p:sp>
        <p:nvSpPr>
          <p:cNvPr id="74" name="TextBox 73">
            <a:extLst>
              <a:ext uri="{FF2B5EF4-FFF2-40B4-BE49-F238E27FC236}">
                <a16:creationId xmlns:a16="http://schemas.microsoft.com/office/drawing/2014/main" id="{BB0C4CDF-860D-46F4-B3D2-93BD94B7089B}"/>
              </a:ext>
            </a:extLst>
          </p:cNvPr>
          <p:cNvSpPr txBox="1"/>
          <p:nvPr/>
        </p:nvSpPr>
        <p:spPr>
          <a:xfrm>
            <a:off x="4556253" y="7526038"/>
            <a:ext cx="1542477" cy="792846"/>
          </a:xfrm>
          <a:prstGeom prst="rect">
            <a:avLst/>
          </a:prstGeom>
          <a:noFill/>
        </p:spPr>
        <p:txBody>
          <a:bodyPr wrap="square" rtlCol="0">
            <a:spAutoFit/>
          </a:bodyPr>
          <a:lstStyle/>
          <a:p>
            <a:pPr hangingPunct="0">
              <a:lnSpc>
                <a:spcPts val="1100"/>
              </a:lnSpc>
            </a:pPr>
            <a:r>
              <a:rPr lang="en-US" sz="900" dirty="0">
                <a:latin typeface="Calibri" panose="020F0502020204030204" pitchFamily="34" charset="0"/>
                <a:ea typeface="+mj-ea"/>
                <a:cs typeface="Calibri" panose="020F0502020204030204" pitchFamily="34" charset="0"/>
              </a:rPr>
              <a:t>Japan, South Korea and Canada have announced a hydrogen strategy, targets, and clear vision towards net-zero emissions.</a:t>
            </a:r>
          </a:p>
        </p:txBody>
      </p:sp>
      <p:sp>
        <p:nvSpPr>
          <p:cNvPr id="84" name="TextBox 83">
            <a:extLst>
              <a:ext uri="{FF2B5EF4-FFF2-40B4-BE49-F238E27FC236}">
                <a16:creationId xmlns:a16="http://schemas.microsoft.com/office/drawing/2014/main" id="{B1E7327A-97E3-49D1-B78B-FBD903DAC373}"/>
              </a:ext>
            </a:extLst>
          </p:cNvPr>
          <p:cNvSpPr txBox="1"/>
          <p:nvPr/>
        </p:nvSpPr>
        <p:spPr>
          <a:xfrm>
            <a:off x="4552199" y="7308466"/>
            <a:ext cx="427434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1" dirty="0"/>
              <a:t>Countries Including</a:t>
            </a:r>
            <a:endParaRPr lang="en-US" sz="1200" dirty="0"/>
          </a:p>
        </p:txBody>
      </p:sp>
      <p:sp>
        <p:nvSpPr>
          <p:cNvPr id="3" name="TextBox 2">
            <a:extLst>
              <a:ext uri="{FF2B5EF4-FFF2-40B4-BE49-F238E27FC236}">
                <a16:creationId xmlns:a16="http://schemas.microsoft.com/office/drawing/2014/main" id="{147332D0-A9E8-4942-BD0E-5BFE39E5974D}"/>
              </a:ext>
            </a:extLst>
          </p:cNvPr>
          <p:cNvSpPr txBox="1"/>
          <p:nvPr/>
        </p:nvSpPr>
        <p:spPr>
          <a:xfrm>
            <a:off x="702499" y="10353310"/>
            <a:ext cx="5068825" cy="261610"/>
          </a:xfrm>
          <a:prstGeom prst="rect">
            <a:avLst/>
          </a:prstGeom>
          <a:noFill/>
        </p:spPr>
        <p:txBody>
          <a:bodyPr wrap="square" rtlCol="0">
            <a:spAutoFit/>
          </a:bodyPr>
          <a:lstStyle/>
          <a:p>
            <a:pPr marL="0" marR="0" algn="ctr">
              <a:spcBef>
                <a:spcPts val="0"/>
              </a:spcBef>
            </a:pPr>
            <a:r>
              <a:rPr lang="fr-FR" sz="1100" b="1" dirty="0">
                <a:solidFill>
                  <a:srgbClr val="2F5597"/>
                </a:solidFill>
                <a:effectLst/>
                <a:ea typeface="Times New Roman" panose="02020603050405020304" pitchFamily="18" charset="0"/>
              </a:rPr>
              <a:t>Q1 2017 – Q1 2021 (million metric  tons per annum)</a:t>
            </a:r>
            <a:endParaRPr lang="en-US" sz="1100" b="1" dirty="0">
              <a:effectLst/>
              <a:ea typeface="Times New Roman" panose="02020603050405020304" pitchFamily="18" charset="0"/>
            </a:endParaRPr>
          </a:p>
        </p:txBody>
      </p:sp>
      <p:sp>
        <p:nvSpPr>
          <p:cNvPr id="88" name="TextBox 87">
            <a:extLst>
              <a:ext uri="{FF2B5EF4-FFF2-40B4-BE49-F238E27FC236}">
                <a16:creationId xmlns:a16="http://schemas.microsoft.com/office/drawing/2014/main" id="{D5C821E7-9E18-43AF-AF95-61237ABF1128}"/>
              </a:ext>
            </a:extLst>
          </p:cNvPr>
          <p:cNvSpPr txBox="1"/>
          <p:nvPr/>
        </p:nvSpPr>
        <p:spPr>
          <a:xfrm>
            <a:off x="4601247" y="17514231"/>
            <a:ext cx="1585016" cy="199222"/>
          </a:xfrm>
          <a:prstGeom prst="rect">
            <a:avLst/>
          </a:prstGeom>
          <a:noFill/>
        </p:spPr>
        <p:txBody>
          <a:bodyPr wrap="square" rtlCol="0">
            <a:spAutoFit/>
          </a:bodyPr>
          <a:lstStyle/>
          <a:p>
            <a:pPr hangingPunct="0">
              <a:lnSpc>
                <a:spcPts val="900"/>
              </a:lnSpc>
            </a:pPr>
            <a:r>
              <a:rPr lang="en-US" sz="600" i="1" dirty="0">
                <a:latin typeface="Calibri" panose="020F0502020204030204" pitchFamily="34" charset="0"/>
                <a:ea typeface="+mj-ea"/>
                <a:cs typeface="Calibri" panose="020F0502020204030204" pitchFamily="34" charset="0"/>
              </a:rPr>
              <a:t>                                                                     (IEA)</a:t>
            </a:r>
            <a:endParaRPr lang="en-US" sz="900" i="1" dirty="0">
              <a:latin typeface="Calibri" panose="020F0502020204030204" pitchFamily="34" charset="0"/>
              <a:ea typeface="+mj-ea"/>
              <a:cs typeface="Calibri" panose="020F0502020204030204" pitchFamily="34" charset="0"/>
            </a:endParaRPr>
          </a:p>
        </p:txBody>
      </p:sp>
      <p:sp>
        <p:nvSpPr>
          <p:cNvPr id="89" name="TextBox 88">
            <a:extLst>
              <a:ext uri="{FF2B5EF4-FFF2-40B4-BE49-F238E27FC236}">
                <a16:creationId xmlns:a16="http://schemas.microsoft.com/office/drawing/2014/main" id="{670EBFDD-6EA2-47D6-A1E5-A1E0EEC9635E}"/>
              </a:ext>
            </a:extLst>
          </p:cNvPr>
          <p:cNvSpPr txBox="1"/>
          <p:nvPr/>
        </p:nvSpPr>
        <p:spPr>
          <a:xfrm>
            <a:off x="4532572" y="16083776"/>
            <a:ext cx="1563466" cy="769441"/>
          </a:xfrm>
          <a:prstGeom prst="rect">
            <a:avLst/>
          </a:prstGeom>
          <a:noFill/>
        </p:spPr>
        <p:txBody>
          <a:bodyPr wrap="square" rtlCol="0">
            <a:spAutoFit/>
          </a:bodyPr>
          <a:lstStyle/>
          <a:p>
            <a:r>
              <a:rPr lang="en-US" sz="4400" b="1" dirty="0">
                <a:solidFill>
                  <a:schemeClr val="tx1"/>
                </a:solidFill>
              </a:rPr>
              <a:t>≈</a:t>
            </a:r>
            <a:r>
              <a:rPr lang="en-US" sz="2400" b="1" dirty="0">
                <a:solidFill>
                  <a:schemeClr val="tx1"/>
                </a:solidFill>
              </a:rPr>
              <a:t> </a:t>
            </a:r>
            <a:r>
              <a:rPr lang="en-US" sz="4400" b="1" dirty="0">
                <a:solidFill>
                  <a:schemeClr val="tx1"/>
                </a:solidFill>
              </a:rPr>
              <a:t>90</a:t>
            </a:r>
            <a:r>
              <a:rPr lang="en-US" sz="3600" b="1" dirty="0">
                <a:solidFill>
                  <a:schemeClr val="tx1"/>
                </a:solidFill>
              </a:rPr>
              <a:t>%</a:t>
            </a:r>
            <a:endParaRPr lang="en-US" sz="4400" b="1" dirty="0">
              <a:solidFill>
                <a:schemeClr val="tx1"/>
              </a:solidFill>
            </a:endParaRPr>
          </a:p>
        </p:txBody>
      </p:sp>
      <p:sp>
        <p:nvSpPr>
          <p:cNvPr id="90" name="TextBox 89">
            <a:extLst>
              <a:ext uri="{FF2B5EF4-FFF2-40B4-BE49-F238E27FC236}">
                <a16:creationId xmlns:a16="http://schemas.microsoft.com/office/drawing/2014/main" id="{0C9F935B-0407-407A-9513-6E7B7BE95EDF}"/>
              </a:ext>
            </a:extLst>
          </p:cNvPr>
          <p:cNvSpPr txBox="1"/>
          <p:nvPr/>
        </p:nvSpPr>
        <p:spPr>
          <a:xfrm>
            <a:off x="4556382" y="16861790"/>
            <a:ext cx="1542477" cy="786434"/>
          </a:xfrm>
          <a:prstGeom prst="rect">
            <a:avLst/>
          </a:prstGeom>
          <a:noFill/>
        </p:spPr>
        <p:txBody>
          <a:bodyPr wrap="square" rtlCol="0">
            <a:spAutoFit/>
          </a:bodyPr>
          <a:lstStyle/>
          <a:p>
            <a:pPr hangingPunct="0">
              <a:lnSpc>
                <a:spcPts val="900"/>
              </a:lnSpc>
            </a:pPr>
            <a:r>
              <a:rPr lang="en-US" sz="900" dirty="0">
                <a:latin typeface="Calibri" panose="020F0502020204030204" pitchFamily="34" charset="0"/>
                <a:ea typeface="Calibri" panose="020F0502020204030204" pitchFamily="34" charset="0"/>
                <a:cs typeface="Calibri" panose="020F0502020204030204" pitchFamily="34" charset="0"/>
              </a:rPr>
              <a:t>b</a:t>
            </a:r>
            <a:r>
              <a:rPr lang="en-US" sz="900" dirty="0">
                <a:effectLst/>
                <a:latin typeface="Calibri" panose="020F0502020204030204" pitchFamily="34" charset="0"/>
                <a:ea typeface="Calibri" panose="020F0502020204030204" pitchFamily="34" charset="0"/>
                <a:cs typeface="Calibri" panose="020F0502020204030204" pitchFamily="34" charset="0"/>
              </a:rPr>
              <a:t>y 2050 is expected to come from renewable sources, with wind and solar PV together accounting for almost 70%. </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hangingPunct="0">
              <a:lnSpc>
                <a:spcPts val="900"/>
              </a:lnSpc>
            </a:pPr>
            <a:endParaRPr lang="en-US" sz="900" dirty="0">
              <a:latin typeface="Calibri" panose="020F0502020204030204" pitchFamily="34" charset="0"/>
              <a:ea typeface="+mj-ea"/>
              <a:cs typeface="Calibri" panose="020F0502020204030204" pitchFamily="34" charset="0"/>
            </a:endParaRPr>
          </a:p>
        </p:txBody>
      </p:sp>
      <p:sp>
        <p:nvSpPr>
          <p:cNvPr id="92" name="TextBox 91">
            <a:extLst>
              <a:ext uri="{FF2B5EF4-FFF2-40B4-BE49-F238E27FC236}">
                <a16:creationId xmlns:a16="http://schemas.microsoft.com/office/drawing/2014/main" id="{83CEFCAC-8C55-4D2E-9EF0-9698DDDB599D}"/>
              </a:ext>
            </a:extLst>
          </p:cNvPr>
          <p:cNvSpPr txBox="1"/>
          <p:nvPr/>
        </p:nvSpPr>
        <p:spPr>
          <a:xfrm>
            <a:off x="4551572" y="16663130"/>
            <a:ext cx="4274342"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1" dirty="0"/>
              <a:t>of Electricity Generation</a:t>
            </a:r>
            <a:endParaRPr lang="en-US" sz="1100" dirty="0"/>
          </a:p>
        </p:txBody>
      </p:sp>
      <p:sp>
        <p:nvSpPr>
          <p:cNvPr id="40" name="TextBox 39">
            <a:extLst>
              <a:ext uri="{FF2B5EF4-FFF2-40B4-BE49-F238E27FC236}">
                <a16:creationId xmlns:a16="http://schemas.microsoft.com/office/drawing/2014/main" id="{0BA356F6-4190-4B45-93B7-C4039FF37B40}"/>
              </a:ext>
            </a:extLst>
          </p:cNvPr>
          <p:cNvSpPr txBox="1"/>
          <p:nvPr/>
        </p:nvSpPr>
        <p:spPr>
          <a:xfrm>
            <a:off x="4616225" y="6229773"/>
            <a:ext cx="1585016" cy="184666"/>
          </a:xfrm>
          <a:prstGeom prst="rect">
            <a:avLst/>
          </a:prstGeom>
          <a:noFill/>
        </p:spPr>
        <p:txBody>
          <a:bodyPr wrap="square" rtlCol="0">
            <a:spAutoFit/>
          </a:bodyPr>
          <a:lstStyle/>
          <a:p>
            <a:r>
              <a:rPr lang="en-US" sz="600" i="1" dirty="0">
                <a:latin typeface="Calibri" panose="020F0502020204030204" pitchFamily="34" charset="0"/>
                <a:ea typeface="+mj-ea"/>
                <a:cs typeface="Calibri" panose="020F0502020204030204" pitchFamily="34" charset="0"/>
              </a:rPr>
              <a:t>                                                          (</a:t>
            </a:r>
            <a:r>
              <a:rPr lang="en-US" sz="600" i="1" dirty="0" err="1">
                <a:latin typeface="Calibri" panose="020F0502020204030204" pitchFamily="34" charset="0"/>
                <a:ea typeface="+mj-ea"/>
                <a:cs typeface="Calibri" panose="020F0502020204030204" pitchFamily="34" charset="0"/>
              </a:rPr>
              <a:t>Woodmac</a:t>
            </a:r>
            <a:r>
              <a:rPr lang="en-US" sz="600" i="1" dirty="0">
                <a:latin typeface="Calibri" panose="020F0502020204030204" pitchFamily="34" charset="0"/>
                <a:ea typeface="+mj-ea"/>
                <a:cs typeface="Calibri" panose="020F0502020204030204" pitchFamily="34" charset="0"/>
              </a:rPr>
              <a:t>)</a:t>
            </a:r>
            <a:endParaRPr lang="en-US" sz="900" i="1" dirty="0">
              <a:latin typeface="Calibri" panose="020F0502020204030204" pitchFamily="34" charset="0"/>
              <a:ea typeface="+mj-ea"/>
              <a:cs typeface="Calibri" panose="020F0502020204030204" pitchFamily="34" charset="0"/>
            </a:endParaRPr>
          </a:p>
        </p:txBody>
      </p:sp>
      <p:sp>
        <p:nvSpPr>
          <p:cNvPr id="41" name="TextBox 40">
            <a:extLst>
              <a:ext uri="{FF2B5EF4-FFF2-40B4-BE49-F238E27FC236}">
                <a16:creationId xmlns:a16="http://schemas.microsoft.com/office/drawing/2014/main" id="{695C763D-2E2B-4944-B7E1-10E3F0D6C717}"/>
              </a:ext>
            </a:extLst>
          </p:cNvPr>
          <p:cNvSpPr txBox="1"/>
          <p:nvPr/>
        </p:nvSpPr>
        <p:spPr>
          <a:xfrm>
            <a:off x="4633925" y="8162965"/>
            <a:ext cx="1585016" cy="184666"/>
          </a:xfrm>
          <a:prstGeom prst="rect">
            <a:avLst/>
          </a:prstGeom>
          <a:noFill/>
        </p:spPr>
        <p:txBody>
          <a:bodyPr wrap="square" rtlCol="0">
            <a:spAutoFit/>
          </a:bodyPr>
          <a:lstStyle/>
          <a:p>
            <a:r>
              <a:rPr lang="en-US" sz="600" i="1" dirty="0">
                <a:latin typeface="Calibri" panose="020F0502020204030204" pitchFamily="34" charset="0"/>
                <a:ea typeface="+mj-ea"/>
                <a:cs typeface="Calibri" panose="020F0502020204030204" pitchFamily="34" charset="0"/>
              </a:rPr>
              <a:t>                                                           (</a:t>
            </a:r>
            <a:r>
              <a:rPr lang="en-US" sz="600" i="1" dirty="0" err="1">
                <a:latin typeface="Calibri" panose="020F0502020204030204" pitchFamily="34" charset="0"/>
                <a:ea typeface="+mj-ea"/>
                <a:cs typeface="Calibri" panose="020F0502020204030204" pitchFamily="34" charset="0"/>
              </a:rPr>
              <a:t>Woodmac</a:t>
            </a:r>
            <a:r>
              <a:rPr lang="en-US" sz="600" i="1" dirty="0">
                <a:latin typeface="Calibri" panose="020F0502020204030204" pitchFamily="34" charset="0"/>
                <a:ea typeface="+mj-ea"/>
                <a:cs typeface="Calibri" panose="020F0502020204030204" pitchFamily="34" charset="0"/>
              </a:rPr>
              <a:t>)</a:t>
            </a:r>
            <a:endParaRPr lang="en-US" sz="900" i="1" dirty="0">
              <a:latin typeface="Calibri" panose="020F0502020204030204" pitchFamily="34" charset="0"/>
              <a:ea typeface="+mj-ea"/>
              <a:cs typeface="Calibri" panose="020F0502020204030204" pitchFamily="34" charset="0"/>
            </a:endParaRPr>
          </a:p>
        </p:txBody>
      </p:sp>
      <p:sp>
        <p:nvSpPr>
          <p:cNvPr id="75" name="TextBox 9">
            <a:extLst>
              <a:ext uri="{FF2B5EF4-FFF2-40B4-BE49-F238E27FC236}">
                <a16:creationId xmlns:a16="http://schemas.microsoft.com/office/drawing/2014/main" id="{CDC4146F-2909-4737-B149-5C20926268C7}"/>
              </a:ext>
            </a:extLst>
          </p:cNvPr>
          <p:cNvSpPr txBox="1"/>
          <p:nvPr/>
        </p:nvSpPr>
        <p:spPr>
          <a:xfrm>
            <a:off x="356340" y="2922005"/>
            <a:ext cx="3898160" cy="6824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just">
              <a:defRPr sz="1300">
                <a:latin typeface="+mn-lt"/>
                <a:ea typeface="+mn-ea"/>
                <a:cs typeface="+mn-cs"/>
                <a:sym typeface="Helvetica"/>
              </a:defRPr>
            </a:lvl1pPr>
          </a:lstStyle>
          <a:p>
            <a:r>
              <a:rPr lang="en-US" sz="1250" dirty="0"/>
              <a:t>An increasingly dynamic low-carbon hydrogen market has seen a deluge of government support, corporate commitments, announced projects and even bystander intrigue over the past 18 months. This activity amounts to a paradigm shift which will see green hydrogen – hydrogen created from the electrolysis of water using renewable energy – emerge as a key element of the energy transition, according to a report published recently by Wood Mackenzie energy research firm.</a:t>
            </a:r>
          </a:p>
          <a:p>
            <a:endParaRPr lang="en-US" sz="1250" dirty="0"/>
          </a:p>
          <a:p>
            <a:r>
              <a:rPr lang="en-US" sz="1250" dirty="0"/>
              <a:t>While cost remains a major obstacle to hydrogen technology, the report identified the following key factors that are contributing to the growth of green hydrogen.</a:t>
            </a:r>
          </a:p>
          <a:p>
            <a:endParaRPr lang="en-US" sz="1250" dirty="0"/>
          </a:p>
          <a:p>
            <a:r>
              <a:rPr lang="en-US" sz="1250" b="1" dirty="0"/>
              <a:t>Push Toward </a:t>
            </a:r>
            <a:r>
              <a:rPr lang="en-US" sz="1250" b="1" dirty="0" err="1"/>
              <a:t>Decarbonisation</a:t>
            </a:r>
            <a:r>
              <a:rPr lang="en-US" sz="1250" dirty="0"/>
              <a:t> – The last year has seen a decisive pivot towards decarbonisation globally which is extremely positive for zero-carbon technologies. </a:t>
            </a:r>
          </a:p>
          <a:p>
            <a:endParaRPr lang="en-US" sz="1250" dirty="0"/>
          </a:p>
          <a:p>
            <a:r>
              <a:rPr lang="en-US" sz="1250" b="1" dirty="0"/>
              <a:t>Rising Level of Investment</a:t>
            </a:r>
            <a:r>
              <a:rPr lang="en-US" sz="1250" dirty="0"/>
              <a:t> – After a pandemic-related dip in Q2 and Q3 2020, investment in low-carbon hydrogen is once again on the up. At least US$4.5 billion was invested in the hydrogen market in Q1 2021 alone, with 55 projects announced. It is estimated that green hydrogen will be competitive with fossil fuels by 2028 to 2033, assuming a US$30/MWh power price in 2030. </a:t>
            </a:r>
          </a:p>
          <a:p>
            <a:r>
              <a:rPr lang="en-US" sz="1250" dirty="0"/>
              <a:t> </a:t>
            </a:r>
          </a:p>
          <a:p>
            <a:r>
              <a:rPr lang="en-US" sz="1250" b="1" dirty="0"/>
              <a:t>Increase in Manufacturing Capacity of </a:t>
            </a:r>
            <a:r>
              <a:rPr lang="en-US" sz="1250" b="1" dirty="0" err="1"/>
              <a:t>Electrolyser</a:t>
            </a:r>
            <a:r>
              <a:rPr lang="en-US" sz="1250" dirty="0"/>
              <a:t> – The manufacturing capacity of electrolysers that was 200 MW in 2019, is now estimated to be 6.3 GW. About 1.3 GW was added in Q1 2021 alone. </a:t>
            </a:r>
          </a:p>
          <a:p>
            <a:endParaRPr lang="en-US" sz="1250" dirty="0"/>
          </a:p>
          <a:p>
            <a:r>
              <a:rPr lang="en-US" sz="1250" b="1" dirty="0"/>
              <a:t>Versatility of Hydrogen</a:t>
            </a:r>
            <a:r>
              <a:rPr lang="en-US" sz="1250" dirty="0"/>
              <a:t> – A key advantage of hydrogen is that it acts as a versatile form of storable energy, making green hydrogen complimentary to renewable energy sources like wind and solar.</a:t>
            </a:r>
          </a:p>
        </p:txBody>
      </p:sp>
      <p:pic>
        <p:nvPicPr>
          <p:cNvPr id="39" name="Picture 38">
            <a:extLst>
              <a:ext uri="{FF2B5EF4-FFF2-40B4-BE49-F238E27FC236}">
                <a16:creationId xmlns:a16="http://schemas.microsoft.com/office/drawing/2014/main" id="{EDA0BB66-2FE6-448A-9DDF-B640D18D97C9}"/>
              </a:ext>
            </a:extLst>
          </p:cNvPr>
          <p:cNvPicPr/>
          <p:nvPr/>
        </p:nvPicPr>
        <p:blipFill>
          <a:blip r:embed="rId3"/>
          <a:stretch>
            <a:fillRect/>
          </a:stretch>
        </p:blipFill>
        <p:spPr>
          <a:xfrm>
            <a:off x="417300" y="10570300"/>
            <a:ext cx="5708195" cy="2491504"/>
          </a:xfrm>
          <a:prstGeom prst="rect">
            <a:avLst/>
          </a:prstGeom>
        </p:spPr>
      </p:pic>
      <p:sp>
        <p:nvSpPr>
          <p:cNvPr id="54" name="TextBox 53">
            <a:extLst>
              <a:ext uri="{FF2B5EF4-FFF2-40B4-BE49-F238E27FC236}">
                <a16:creationId xmlns:a16="http://schemas.microsoft.com/office/drawing/2014/main" id="{78B6BFA5-B55A-4606-97FF-C45BA83B5F09}"/>
              </a:ext>
            </a:extLst>
          </p:cNvPr>
          <p:cNvSpPr txBox="1"/>
          <p:nvPr/>
        </p:nvSpPr>
        <p:spPr>
          <a:xfrm>
            <a:off x="4560807" y="3539485"/>
            <a:ext cx="427434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1" dirty="0"/>
              <a:t>Billion US$ Invested</a:t>
            </a:r>
            <a:endParaRPr lang="en-US" sz="1200" dirty="0"/>
          </a:p>
        </p:txBody>
      </p:sp>
      <p:pic>
        <p:nvPicPr>
          <p:cNvPr id="55" name="Picture 54">
            <a:extLst>
              <a:ext uri="{FF2B5EF4-FFF2-40B4-BE49-F238E27FC236}">
                <a16:creationId xmlns:a16="http://schemas.microsoft.com/office/drawing/2014/main" id="{D5295450-8715-4944-A154-841C3863419B}"/>
              </a:ext>
            </a:extLst>
          </p:cNvPr>
          <p:cNvPicPr/>
          <p:nvPr/>
        </p:nvPicPr>
        <p:blipFill>
          <a:blip r:embed="rId4"/>
          <a:stretch>
            <a:fillRect/>
          </a:stretch>
        </p:blipFill>
        <p:spPr>
          <a:xfrm>
            <a:off x="4567240" y="8527188"/>
            <a:ext cx="1637227" cy="1159550"/>
          </a:xfrm>
          <a:prstGeom prst="rect">
            <a:avLst/>
          </a:prstGeom>
        </p:spPr>
      </p:pic>
    </p:spTree>
    <p:extLst>
      <p:ext uri="{BB962C8B-B14F-4D97-AF65-F5344CB8AC3E}">
        <p14:creationId xmlns:p14="http://schemas.microsoft.com/office/powerpoint/2010/main" val="30002908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3541</TotalTime>
  <Words>788</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MSoffice two</dc:creator>
  <cp:lastModifiedBy>Hazem S.Al-Anqar</cp:lastModifiedBy>
  <cp:revision>173</cp:revision>
  <dcterms:created xsi:type="dcterms:W3CDTF">2021-02-22T05:11:21Z</dcterms:created>
  <dcterms:modified xsi:type="dcterms:W3CDTF">2021-07-01T11:50:53Z</dcterms:modified>
</cp:coreProperties>
</file>